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21.png" ContentType="image/png"/>
  <Override PartName="/ppt/media/image47.png" ContentType="image/png"/>
  <Override PartName="/ppt/media/image22.png" ContentType="image/png"/>
  <Override PartName="/ppt/media/image48.png" ContentType="image/png"/>
  <Override PartName="/ppt/media/image23.png" ContentType="image/png"/>
  <Override PartName="/ppt/media/image24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25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24141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970800" y="1447920"/>
            <a:ext cx="24141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506280" y="1447920"/>
            <a:ext cx="24141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1435680" y="3955320"/>
            <a:ext cx="24141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970800" y="3955320"/>
            <a:ext cx="24141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506280" y="3955320"/>
            <a:ext cx="24141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435680" y="274680"/>
            <a:ext cx="74977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24141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970800" y="1447920"/>
            <a:ext cx="24141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506280" y="1447920"/>
            <a:ext cx="24141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1435680" y="3955320"/>
            <a:ext cx="24141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970800" y="3955320"/>
            <a:ext cx="24141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506280" y="3955320"/>
            <a:ext cx="24141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1435680" y="274680"/>
            <a:ext cx="74977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63880" y="6444000"/>
            <a:ext cx="650160" cy="47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fr-FR" sz="4300" spc="-1" strike="noStrike">
                <a:solidFill>
                  <a:srgbClr val="572314"/>
                </a:solidFill>
                <a:latin typeface="Gill Sans MT"/>
              </a:rPr>
              <a:t>Clique</a:t>
            </a:r>
            <a:r>
              <a:rPr b="0" lang="fr-FR" sz="4300" spc="-1" strike="noStrike">
                <a:solidFill>
                  <a:srgbClr val="572314"/>
                </a:solidFill>
                <a:latin typeface="Gill Sans MT"/>
              </a:rPr>
              <a:t>z pour </a:t>
            </a:r>
            <a:r>
              <a:rPr b="0" lang="fr-FR" sz="4300" spc="-1" strike="noStrike">
                <a:solidFill>
                  <a:srgbClr val="572314"/>
                </a:solidFill>
                <a:latin typeface="Gill Sans MT"/>
              </a:rPr>
              <a:t>modifi</a:t>
            </a:r>
            <a:r>
              <a:rPr b="0" lang="fr-FR" sz="4300" spc="-1" strike="noStrike">
                <a:solidFill>
                  <a:srgbClr val="572314"/>
                </a:solidFill>
                <a:latin typeface="Gill Sans MT"/>
              </a:rPr>
              <a:t>er le </a:t>
            </a:r>
            <a:r>
              <a:rPr b="0" lang="fr-FR" sz="4300" spc="-1" strike="noStrike">
                <a:solidFill>
                  <a:srgbClr val="572314"/>
                </a:solidFill>
                <a:latin typeface="Gill Sans MT"/>
              </a:rPr>
              <a:t>style </a:t>
            </a:r>
            <a:r>
              <a:rPr b="0" lang="fr-FR" sz="4300" spc="-1" strike="noStrike">
                <a:solidFill>
                  <a:srgbClr val="572314"/>
                </a:solidFill>
                <a:latin typeface="Gill Sans MT"/>
              </a:rPr>
              <a:t>du </a:t>
            </a:r>
            <a:r>
              <a:rPr b="0" lang="fr-FR" sz="4300" spc="-1" strike="noStrike">
                <a:solidFill>
                  <a:srgbClr val="572314"/>
                </a:solidFill>
                <a:latin typeface="Gill Sans MT"/>
              </a:rPr>
              <a:t>titre</a:t>
            </a:r>
            <a:endParaRPr b="0" lang="fr-F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921600" y="1413720"/>
            <a:ext cx="209880" cy="209880"/>
          </a:xfrm>
          <a:prstGeom prst="ellipse">
            <a:avLst/>
          </a:prstGeom>
          <a:gradFill rotWithShape="0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lin ang="0"/>
          </a:gradFill>
          <a:ln w="2160">
            <a:solidFill>
              <a:schemeClr val="accent1">
                <a:shade val="90000"/>
                <a:satMod val="110000"/>
                <a:alpha val="60000"/>
              </a:schemeClr>
            </a:solidFill>
            <a:round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157040" y="1344960"/>
            <a:ext cx="63720" cy="63720"/>
          </a:xfrm>
          <a:prstGeom prst="ellipse">
            <a:avLst/>
          </a:prstGeom>
          <a:noFill/>
          <a:ln w="12600">
            <a:solidFill>
              <a:schemeClr val="accent1">
                <a:shade val="75000"/>
                <a:alpha val="60000"/>
              </a:schemeClr>
            </a:solidFill>
            <a:round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 rot="16200000">
            <a:off x="-123480" y="4136040"/>
            <a:ext cx="190728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b="1" lang="fr-FR" sz="4000" spc="-1" strike="noStrike">
                <a:solidFill>
                  <a:srgbClr val="5d5d5d"/>
                </a:solidFill>
                <a:latin typeface="Gill Sans MT"/>
              </a:rPr>
              <a:t>802.1x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Gill Sans MT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Gill Sans MT"/>
              </a:rPr>
              <a:t>Second Outline Level</a:t>
            </a:r>
            <a:endParaRPr b="0" lang="fr-FR" sz="2400" spc="-1" strike="noStrike">
              <a:solidFill>
                <a:srgbClr val="000000"/>
              </a:solidFill>
              <a:latin typeface="Gill Sans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Gill Sans MT"/>
              </a:rPr>
              <a:t>Third Outline Level</a:t>
            </a:r>
            <a:endParaRPr b="0" lang="fr-FR" sz="2000" spc="-1" strike="noStrike">
              <a:solidFill>
                <a:srgbClr val="000000"/>
              </a:solidFill>
              <a:latin typeface="Gill Sans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Gill Sans MT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latin typeface="Gill Sans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Gill Sans MT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Gill Sans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Gill Sans MT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Gill Sans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Gill Sans MT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CustomShape 4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CustomShape 5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CustomShape 6"/>
          <p:cNvSpPr/>
          <p:nvPr/>
        </p:nvSpPr>
        <p:spPr>
          <a:xfrm>
            <a:off x="263880" y="6444000"/>
            <a:ext cx="650160" cy="47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PlaceHolder 7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4300" spc="-1" strike="noStrike">
                <a:solidFill>
                  <a:srgbClr val="572314"/>
                </a:solidFill>
                <a:latin typeface="Gill Sans MT"/>
              </a:rPr>
              <a:t>Cliquez pour modifier le style du titre</a:t>
            </a:r>
            <a:endParaRPr b="0" lang="fr-F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4" name="PlaceHolder 8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90000" rIns="90000" tIns="45000" bIns="45000"/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fr-FR" sz="3200" spc="-1" strike="noStrike">
                <a:solidFill>
                  <a:srgbClr val="000000"/>
                </a:solidFill>
                <a:latin typeface="Gill Sans MT"/>
              </a:rPr>
              <a:t>Cliquez pour modifier les styles du texte du masque</a:t>
            </a:r>
            <a:endParaRPr b="0" lang="fr-FR" sz="3200" spc="-1" strike="noStrike">
              <a:solidFill>
                <a:srgbClr val="000000"/>
              </a:solidFill>
              <a:latin typeface="Gill Sans MT"/>
            </a:endParaRPr>
          </a:p>
          <a:p>
            <a:pPr lvl="1" marL="640080" indent="-237240">
              <a:lnSpc>
                <a:spcPct val="100000"/>
              </a:lnSpc>
              <a:spcBef>
                <a:spcPts val="550"/>
              </a:spcBef>
              <a:buClr>
                <a:srgbClr val="3891a7"/>
              </a:buClr>
              <a:buFont typeface="Verdana"/>
              <a:buChar char="◦"/>
            </a:pPr>
            <a:r>
              <a:rPr b="0" lang="fr-FR" sz="2800" spc="-1" strike="noStrike">
                <a:solidFill>
                  <a:srgbClr val="000000"/>
                </a:solidFill>
                <a:latin typeface="Gill Sans MT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latin typeface="Gill Sans MT"/>
            </a:endParaRPr>
          </a:p>
          <a:p>
            <a:pPr lvl="2" marL="887040" indent="-228240">
              <a:lnSpc>
                <a:spcPct val="100000"/>
              </a:lnSpc>
              <a:spcBef>
                <a:spcPts val="479"/>
              </a:spcBef>
              <a:buClr>
                <a:srgbClr val="feb80a"/>
              </a:buClr>
              <a:buFont typeface="Wingdings 2" charset="2"/>
              <a:buChar char=""/>
            </a:pPr>
            <a:r>
              <a:rPr b="0" lang="fr-FR" sz="2400" spc="-1" strike="noStrike">
                <a:solidFill>
                  <a:srgbClr val="000000"/>
                </a:solidFill>
                <a:latin typeface="Gill Sans MT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latin typeface="Gill Sans MT"/>
            </a:endParaRPr>
          </a:p>
          <a:p>
            <a:pPr lvl="3" marL="1097280" indent="-173520">
              <a:lnSpc>
                <a:spcPct val="100000"/>
              </a:lnSpc>
              <a:spcBef>
                <a:spcPts val="400"/>
              </a:spcBef>
              <a:buClr>
                <a:srgbClr val="c32d2e"/>
              </a:buClr>
              <a:buFont typeface="Wingdings 2" charset="2"/>
              <a:buChar char=""/>
            </a:pPr>
            <a:r>
              <a:rPr b="0" lang="fr-FR" sz="2000" spc="-1" strike="noStrike">
                <a:solidFill>
                  <a:srgbClr val="000000"/>
                </a:solidFill>
                <a:latin typeface="Gill Sans MT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Gill Sans MT"/>
            </a:endParaRPr>
          </a:p>
          <a:p>
            <a:pPr lvl="4" marL="1298520" indent="-182520">
              <a:lnSpc>
                <a:spcPct val="100000"/>
              </a:lnSpc>
              <a:spcBef>
                <a:spcPts val="400"/>
              </a:spcBef>
              <a:buClr>
                <a:srgbClr val="84aa33"/>
              </a:buClr>
              <a:buFont typeface="Wingdings 2" charset="2"/>
              <a:buChar char=""/>
            </a:pPr>
            <a:r>
              <a:rPr b="0" lang="fr-FR" sz="2000" spc="-1" strike="noStrike">
                <a:solidFill>
                  <a:srgbClr val="000000"/>
                </a:solidFill>
                <a:latin typeface="Gill Sans MT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5" name="PlaceHolder 9"/>
          <p:cNvSpPr>
            <a:spLocks noGrp="1"/>
          </p:cNvSpPr>
          <p:nvPr>
            <p:ph type="dt"/>
          </p:nvPr>
        </p:nvSpPr>
        <p:spPr>
          <a:xfrm>
            <a:off x="3581280" y="6305400"/>
            <a:ext cx="2133360" cy="47592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3191B95-BD08-4A8C-BDF3-2D518668D04F}" type="datetime1">
              <a:rPr b="0" lang="fr-FR" sz="1200" spc="-1" strike="noStrike">
                <a:solidFill>
                  <a:srgbClr val="b5a989"/>
                </a:solidFill>
                <a:latin typeface="Gill Sans MT"/>
              </a:rPr>
              <a:t>01/04/2020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56" name="PlaceHolder 10"/>
          <p:cNvSpPr>
            <a:spLocks noGrp="1"/>
          </p:cNvSpPr>
          <p:nvPr>
            <p:ph type="ftr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57" name="PlaceHolder 11"/>
          <p:cNvSpPr>
            <a:spLocks noGrp="1"/>
          </p:cNvSpPr>
          <p:nvPr>
            <p:ph type="sldNum"/>
          </p:nvPr>
        </p:nvSpPr>
        <p:spPr>
          <a:xfrm>
            <a:off x="8613720" y="6305400"/>
            <a:ext cx="456840" cy="4759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fld id="{634CDC7A-ABF6-4ADD-8ABE-57F04BBD6288}" type="slidenum">
              <a:rPr b="0" lang="fr-FR" sz="1200" spc="-1" strike="noStrike">
                <a:solidFill>
                  <a:srgbClr val="b5a989"/>
                </a:solidFill>
                <a:latin typeface="Gill Sans MT"/>
              </a:rPr>
              <a:t>&lt;number&gt;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778840" y="210960"/>
            <a:ext cx="6023880" cy="20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13000" spc="-1" strike="noStrike">
                <a:solidFill>
                  <a:srgbClr val="fdd7ba"/>
                </a:solidFill>
                <a:latin typeface="Arial Rounded MT Bold"/>
              </a:rPr>
              <a:t>8</a:t>
            </a:r>
            <a:r>
              <a:rPr b="0" lang="fr-FR" sz="13000" spc="-1" strike="noStrike">
                <a:solidFill>
                  <a:srgbClr val="000000"/>
                </a:solidFill>
                <a:latin typeface="Arial Rounded MT Bold"/>
              </a:rPr>
              <a:t>02.1x</a:t>
            </a:r>
            <a:endParaRPr b="0" lang="fr-FR" sz="13000" spc="-1" strike="noStrike">
              <a:latin typeface="Arial"/>
            </a:endParaRPr>
          </a:p>
        </p:txBody>
      </p:sp>
      <p:pic>
        <p:nvPicPr>
          <p:cNvPr id="95" name="Image 2" descr=""/>
          <p:cNvPicPr/>
          <p:nvPr/>
        </p:nvPicPr>
        <p:blipFill>
          <a:blip r:embed="rId1"/>
          <a:stretch/>
        </p:blipFill>
        <p:spPr>
          <a:xfrm>
            <a:off x="1678320" y="2562120"/>
            <a:ext cx="2279520" cy="1653120"/>
          </a:xfrm>
          <a:prstGeom prst="rect">
            <a:avLst/>
          </a:prstGeom>
          <a:ln w="9360"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4321440" y="3043800"/>
            <a:ext cx="4221000" cy="3262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0000"/>
                </a:solidFill>
                <a:latin typeface="Arial"/>
                <a:ea typeface="Times New Roman"/>
              </a:rPr>
              <a:t>La sécurité au sein </a:t>
            </a:r>
            <a:br/>
            <a:r>
              <a:rPr b="1" lang="fr-FR" sz="2400" spc="-1" strike="noStrike">
                <a:solidFill>
                  <a:srgbClr val="ff0000"/>
                </a:solidFill>
                <a:latin typeface="Arial"/>
                <a:ea typeface="Times New Roman"/>
              </a:rPr>
              <a:t>d'un réseau câblé amenée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0000"/>
                </a:solidFill>
                <a:latin typeface="Arial"/>
                <a:ea typeface="Times New Roman"/>
              </a:rPr>
              <a:t>par l’authentification des utilisateurs  au moyen d’équipements de réseau « 802.1x » couplés à un </a:t>
            </a:r>
            <a:br/>
            <a:r>
              <a:rPr b="1" lang="fr-FR" sz="2400" spc="-1" strike="noStrike">
                <a:solidFill>
                  <a:srgbClr val="ff0000"/>
                </a:solidFill>
                <a:latin typeface="Arial"/>
                <a:ea typeface="Times New Roman"/>
              </a:rPr>
              <a:t>serveur RADIUS</a:t>
            </a:r>
            <a:br/>
            <a:br/>
            <a:endParaRPr b="0" lang="fr-FR" sz="2400" spc="-1" strike="noStrike">
              <a:latin typeface="Arial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2"/>
          <a:stretch/>
        </p:blipFill>
        <p:spPr>
          <a:xfrm>
            <a:off x="1685880" y="4292280"/>
            <a:ext cx="2293200" cy="17870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5" descr=""/>
          <p:cNvPicPr/>
          <p:nvPr/>
        </p:nvPicPr>
        <p:blipFill>
          <a:blip r:embed="rId1"/>
          <a:stretch/>
        </p:blipFill>
        <p:spPr>
          <a:xfrm>
            <a:off x="1267920" y="3535200"/>
            <a:ext cx="1978560" cy="2974680"/>
          </a:xfrm>
          <a:prstGeom prst="rect">
            <a:avLst/>
          </a:prstGeom>
          <a:ln w="9360"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2551320" y="4121280"/>
            <a:ext cx="37008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R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A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D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I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U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79" name="Picture 2" descr=""/>
          <p:cNvPicPr/>
          <p:nvPr/>
        </p:nvPicPr>
        <p:blipFill>
          <a:blip r:embed="rId2"/>
          <a:stretch/>
        </p:blipFill>
        <p:spPr>
          <a:xfrm rot="10800000">
            <a:off x="1105560" y="2161800"/>
            <a:ext cx="652680" cy="652680"/>
          </a:xfrm>
          <a:prstGeom prst="rect">
            <a:avLst/>
          </a:prstGeom>
          <a:ln>
            <a:noFill/>
          </a:ln>
        </p:spPr>
      </p:pic>
      <p:sp>
        <p:nvSpPr>
          <p:cNvPr id="180" name="CustomShape 2"/>
          <p:cNvSpPr/>
          <p:nvPr/>
        </p:nvSpPr>
        <p:spPr>
          <a:xfrm>
            <a:off x="442440" y="1543320"/>
            <a:ext cx="8668440" cy="182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Quelles peuvent être les règles d’acceptation  ?</a:t>
            </a:r>
            <a:endParaRPr b="0" lang="fr-FR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Utilisateur membre d’un groupe d’annuaire autorisé</a:t>
            </a:r>
            <a:endParaRPr b="0" lang="fr-FR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Horaire autorisé</a:t>
            </a:r>
            <a:endParaRPr b="0" lang="fr-FR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Adresse MAC autorisée</a:t>
            </a:r>
            <a:endParaRPr b="0" lang="fr-FR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« Propreté » du poste  en terme d’antivirus, de mises à jour système …</a:t>
            </a:r>
            <a:br/>
            <a:r>
              <a:rPr b="0" i="1" lang="fr-FR" sz="1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1969200" y="193320"/>
            <a:ext cx="713520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P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rincipes </a:t>
            </a: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8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02.1x</a:t>
            </a:r>
            <a:endParaRPr b="0" lang="fr-FR" sz="6600" spc="-1" strike="noStrike">
              <a:latin typeface="Arial"/>
            </a:endParaRPr>
          </a:p>
        </p:txBody>
      </p:sp>
      <p:pic>
        <p:nvPicPr>
          <p:cNvPr id="182" name="Picture 6" descr=""/>
          <p:cNvPicPr/>
          <p:nvPr/>
        </p:nvPicPr>
        <p:blipFill>
          <a:blip r:embed="rId3"/>
          <a:stretch/>
        </p:blipFill>
        <p:spPr>
          <a:xfrm>
            <a:off x="4230720" y="5364000"/>
            <a:ext cx="2330280" cy="817560"/>
          </a:xfrm>
          <a:prstGeom prst="rect">
            <a:avLst/>
          </a:prstGeom>
          <a:ln w="9360">
            <a:noFill/>
          </a:ln>
        </p:spPr>
      </p:pic>
      <p:pic>
        <p:nvPicPr>
          <p:cNvPr id="183" name="Picture 7" descr=""/>
          <p:cNvPicPr/>
          <p:nvPr/>
        </p:nvPicPr>
        <p:blipFill>
          <a:blip r:embed="rId4"/>
          <a:stretch/>
        </p:blipFill>
        <p:spPr>
          <a:xfrm>
            <a:off x="4208040" y="3889800"/>
            <a:ext cx="2430360" cy="882360"/>
          </a:xfrm>
          <a:prstGeom prst="rect">
            <a:avLst/>
          </a:prstGeom>
          <a:ln w="9360">
            <a:noFill/>
          </a:ln>
        </p:spPr>
      </p:pic>
      <p:sp>
        <p:nvSpPr>
          <p:cNvPr id="184" name="CustomShape 4"/>
          <p:cNvSpPr/>
          <p:nvPr/>
        </p:nvSpPr>
        <p:spPr>
          <a:xfrm>
            <a:off x="3125160" y="3546720"/>
            <a:ext cx="1404720" cy="26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fr-FR" sz="16600" spc="-1" strike="noStrike" cap="all">
                <a:solidFill>
                  <a:srgbClr val="96dd00"/>
                </a:solidFill>
                <a:latin typeface="Gill Sans MT"/>
              </a:rPr>
              <a:t>?</a:t>
            </a:r>
            <a:endParaRPr b="0" lang="fr-FR" sz="16600" spc="-1" strike="noStrike">
              <a:latin typeface="Arial"/>
            </a:endParaRPr>
          </a:p>
        </p:txBody>
      </p:sp>
      <p:pic>
        <p:nvPicPr>
          <p:cNvPr id="185" name="il_fi" descr=""/>
          <p:cNvPicPr/>
          <p:nvPr/>
        </p:nvPicPr>
        <p:blipFill>
          <a:blip r:embed="rId5"/>
          <a:stretch/>
        </p:blipFill>
        <p:spPr>
          <a:xfrm>
            <a:off x="7464600" y="4472280"/>
            <a:ext cx="1224360" cy="1152000"/>
          </a:xfrm>
          <a:prstGeom prst="rect">
            <a:avLst/>
          </a:prstGeom>
          <a:ln w="9360">
            <a:noFill/>
          </a:ln>
        </p:spPr>
      </p:pic>
      <p:pic>
        <p:nvPicPr>
          <p:cNvPr id="186" name="Picture 2" descr=""/>
          <p:cNvPicPr/>
          <p:nvPr/>
        </p:nvPicPr>
        <p:blipFill>
          <a:blip r:embed="rId6"/>
          <a:stretch/>
        </p:blipFill>
        <p:spPr>
          <a:xfrm>
            <a:off x="6873480" y="4444200"/>
            <a:ext cx="724680" cy="71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"/>
          <p:cNvPicPr/>
          <p:nvPr/>
        </p:nvPicPr>
        <p:blipFill>
          <a:blip r:embed="rId1"/>
          <a:stretch/>
        </p:blipFill>
        <p:spPr>
          <a:xfrm rot="10800000">
            <a:off x="1105560" y="2161800"/>
            <a:ext cx="652680" cy="652680"/>
          </a:xfrm>
          <a:prstGeom prst="rect">
            <a:avLst/>
          </a:prstGeom>
          <a:ln>
            <a:noFill/>
          </a:ln>
        </p:spPr>
      </p:pic>
      <p:sp>
        <p:nvSpPr>
          <p:cNvPr id="188" name="CustomShape 1"/>
          <p:cNvSpPr/>
          <p:nvPr/>
        </p:nvSpPr>
        <p:spPr>
          <a:xfrm>
            <a:off x="700200" y="1543320"/>
            <a:ext cx="6804360" cy="73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Articulation EAP / PEAP / MS-CHAP-V2</a:t>
            </a:r>
            <a:br/>
            <a:endParaRPr b="0" lang="fr-FR" sz="28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1969200" y="193320"/>
            <a:ext cx="713520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P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rincipes </a:t>
            </a: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8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02.1x</a:t>
            </a:r>
            <a:endParaRPr b="0" lang="fr-FR" sz="6600" spc="-1" strike="noStrike">
              <a:latin typeface="Arial"/>
            </a:endParaRPr>
          </a:p>
        </p:txBody>
      </p:sp>
      <p:pic>
        <p:nvPicPr>
          <p:cNvPr id="190" name="il_fi" descr=""/>
          <p:cNvPicPr/>
          <p:nvPr/>
        </p:nvPicPr>
        <p:blipFill>
          <a:blip r:embed="rId2"/>
          <a:stretch/>
        </p:blipFill>
        <p:spPr>
          <a:xfrm>
            <a:off x="2220120" y="2762640"/>
            <a:ext cx="1224360" cy="1152000"/>
          </a:xfrm>
          <a:prstGeom prst="rect">
            <a:avLst/>
          </a:prstGeom>
          <a:ln w="9360">
            <a:noFill/>
          </a:ln>
        </p:spPr>
      </p:pic>
      <p:sp>
        <p:nvSpPr>
          <p:cNvPr id="191" name="Line 3"/>
          <p:cNvSpPr/>
          <p:nvPr/>
        </p:nvSpPr>
        <p:spPr>
          <a:xfrm>
            <a:off x="3554280" y="3142440"/>
            <a:ext cx="927360" cy="360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Line 4"/>
          <p:cNvSpPr/>
          <p:nvPr/>
        </p:nvSpPr>
        <p:spPr>
          <a:xfrm flipV="1">
            <a:off x="6413400" y="3103200"/>
            <a:ext cx="1194480" cy="13320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5"/>
          <p:cNvSpPr/>
          <p:nvPr/>
        </p:nvSpPr>
        <p:spPr>
          <a:xfrm>
            <a:off x="2425680" y="2455200"/>
            <a:ext cx="12679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Client final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94" name="CustomShape 6"/>
          <p:cNvSpPr/>
          <p:nvPr/>
        </p:nvSpPr>
        <p:spPr>
          <a:xfrm>
            <a:off x="4738680" y="2256480"/>
            <a:ext cx="16261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client RADIUS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195" name="Picture 5" descr=""/>
          <p:cNvPicPr/>
          <p:nvPr/>
        </p:nvPicPr>
        <p:blipFill>
          <a:blip r:embed="rId3"/>
          <a:stretch/>
        </p:blipFill>
        <p:spPr>
          <a:xfrm>
            <a:off x="7450920" y="2112120"/>
            <a:ext cx="1216440" cy="1828800"/>
          </a:xfrm>
          <a:prstGeom prst="rect">
            <a:avLst/>
          </a:prstGeom>
          <a:ln w="9360">
            <a:noFill/>
          </a:ln>
        </p:spPr>
      </p:pic>
      <p:sp>
        <p:nvSpPr>
          <p:cNvPr id="196" name="CustomShape 7"/>
          <p:cNvSpPr/>
          <p:nvPr/>
        </p:nvSpPr>
        <p:spPr>
          <a:xfrm>
            <a:off x="8224920" y="2408400"/>
            <a:ext cx="290880" cy="118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200" spc="-1" strike="noStrike">
                <a:solidFill>
                  <a:srgbClr val="ffffff"/>
                </a:solidFill>
                <a:latin typeface="Arial"/>
              </a:rPr>
              <a:t>R</a:t>
            </a:r>
            <a:br/>
            <a:r>
              <a:rPr b="1" lang="fr-FR" sz="1200" spc="-1" strike="noStrike">
                <a:solidFill>
                  <a:srgbClr val="ffffff"/>
                </a:solidFill>
                <a:latin typeface="Arial"/>
              </a:rPr>
              <a:t>A</a:t>
            </a:r>
            <a:br/>
            <a:r>
              <a:rPr b="1" lang="fr-FR" sz="1200" spc="-1" strike="noStrike">
                <a:solidFill>
                  <a:srgbClr val="ffffff"/>
                </a:solidFill>
                <a:latin typeface="Arial"/>
              </a:rPr>
              <a:t>D</a:t>
            </a:r>
            <a:br/>
            <a:r>
              <a:rPr b="1" lang="fr-FR" sz="1200" spc="-1" strike="noStrike">
                <a:solidFill>
                  <a:srgbClr val="ffffff"/>
                </a:solidFill>
                <a:latin typeface="Arial"/>
              </a:rPr>
              <a:t>I</a:t>
            </a:r>
            <a:br/>
            <a:r>
              <a:rPr b="1" lang="fr-FR" sz="1200" spc="-1" strike="noStrike">
                <a:solidFill>
                  <a:srgbClr val="ffffff"/>
                </a:solidFill>
                <a:latin typeface="Arial"/>
              </a:rPr>
              <a:t>U</a:t>
            </a:r>
            <a:br/>
            <a:r>
              <a:rPr b="1" lang="fr-FR" sz="1200" spc="-1" strike="noStrike">
                <a:solidFill>
                  <a:srgbClr val="ffffff"/>
                </a:solidFill>
                <a:latin typeface="Arial"/>
              </a:rPr>
              <a:t>S</a:t>
            </a:r>
            <a:endParaRPr b="0" lang="fr-FR" sz="1200" spc="-1" strike="noStrike">
              <a:latin typeface="Arial"/>
            </a:endParaRPr>
          </a:p>
        </p:txBody>
      </p:sp>
      <p:pic>
        <p:nvPicPr>
          <p:cNvPr id="197" name="Picture 2" descr=""/>
          <p:cNvPicPr/>
          <p:nvPr/>
        </p:nvPicPr>
        <p:blipFill>
          <a:blip r:embed="rId4"/>
          <a:stretch/>
        </p:blipFill>
        <p:spPr>
          <a:xfrm>
            <a:off x="1783440" y="2541600"/>
            <a:ext cx="724680" cy="718920"/>
          </a:xfrm>
          <a:prstGeom prst="rect">
            <a:avLst/>
          </a:prstGeom>
          <a:ln>
            <a:noFill/>
          </a:ln>
        </p:spPr>
      </p:pic>
      <p:pic>
        <p:nvPicPr>
          <p:cNvPr id="198" name="Picture 8" descr=""/>
          <p:cNvPicPr/>
          <p:nvPr/>
        </p:nvPicPr>
        <p:blipFill>
          <a:blip r:embed="rId5"/>
          <a:stretch/>
        </p:blipFill>
        <p:spPr>
          <a:xfrm>
            <a:off x="4674960" y="2902680"/>
            <a:ext cx="1928160" cy="458280"/>
          </a:xfrm>
          <a:prstGeom prst="rect">
            <a:avLst/>
          </a:prstGeom>
          <a:ln w="9360">
            <a:noFill/>
          </a:ln>
        </p:spPr>
      </p:pic>
      <p:sp>
        <p:nvSpPr>
          <p:cNvPr id="199" name="CustomShape 8"/>
          <p:cNvSpPr/>
          <p:nvPr/>
        </p:nvSpPr>
        <p:spPr>
          <a:xfrm>
            <a:off x="66600" y="4204440"/>
            <a:ext cx="10107000" cy="25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EAP : seul protocole de communication autorisé entre le client Radius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et le client final non encore authentifié.  Principe de base de 802.1X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PEAP : Protected EAP : ajout de la notion de tunnel TLS : les échanges cryptés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sont transportés par EAP.  Objectif : rendre invisible la nature de l’échange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MS-CHAP : méthode de reconnaissance mutuelle du client final et du serveur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Radius passant par le tunnel crypté TLS.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200" name="Picture 2" descr=""/>
          <p:cNvPicPr/>
          <p:nvPr/>
        </p:nvPicPr>
        <p:blipFill>
          <a:blip r:embed="rId6"/>
          <a:stretch/>
        </p:blipFill>
        <p:spPr>
          <a:xfrm>
            <a:off x="3524400" y="2575800"/>
            <a:ext cx="3924000" cy="1068480"/>
          </a:xfrm>
          <a:prstGeom prst="rect">
            <a:avLst/>
          </a:prstGeom>
          <a:ln w="9360">
            <a:noFill/>
          </a:ln>
        </p:spPr>
      </p:pic>
      <p:sp>
        <p:nvSpPr>
          <p:cNvPr id="201" name="CustomShape 9"/>
          <p:cNvSpPr/>
          <p:nvPr/>
        </p:nvSpPr>
        <p:spPr>
          <a:xfrm>
            <a:off x="4882680" y="3567960"/>
            <a:ext cx="19778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Tunnel crypté TLS</a:t>
            </a:r>
            <a:endParaRPr b="0" lang="fr-FR" sz="16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3295440" y="193320"/>
            <a:ext cx="553824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C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onstatation</a:t>
            </a:r>
            <a:endParaRPr b="0" lang="fr-FR" sz="6600" spc="-1" strike="noStrike">
              <a:latin typeface="Arial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 rot="10800000">
            <a:off x="1337400" y="2238840"/>
            <a:ext cx="652680" cy="652680"/>
          </a:xfrm>
          <a:prstGeom prst="rect">
            <a:avLst/>
          </a:prstGeom>
          <a:ln>
            <a:noFill/>
          </a:ln>
        </p:spPr>
      </p:pic>
      <p:pic>
        <p:nvPicPr>
          <p:cNvPr id="100" name="Picture 2" descr=""/>
          <p:cNvPicPr/>
          <p:nvPr/>
        </p:nvPicPr>
        <p:blipFill>
          <a:blip r:embed="rId2"/>
          <a:stretch/>
        </p:blipFill>
        <p:spPr>
          <a:xfrm rot="10800000">
            <a:off x="1345320" y="5506920"/>
            <a:ext cx="652680" cy="652680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1374480" y="1697760"/>
            <a:ext cx="7746480" cy="301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 Rounded MT Bold"/>
              </a:rPr>
              <a:t>Si des dispositifs existent pour sécuriser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Arial Rounded MT Bold"/>
              </a:rPr>
              <a:t>les accès depuis l’extérieur (DMZ, Pare-feux…)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Arial Rounded MT Bold"/>
              </a:rPr>
              <a:t>ou par les technologies sans-fil, force est de 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Arial Rounded MT Bold"/>
              </a:rPr>
              <a:t>constater que les prises murales des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Arial Rounded MT Bold"/>
              </a:rPr>
              <a:t>réseaux des entreprises sont souvent accessibles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 Rounded MT Bold"/>
              </a:rPr>
              <a:t>et ouvertes, sinon au quatre vents, du moins sur 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Arial Rounded MT Bold"/>
              </a:rPr>
              <a:t>des segments entiers de réseaux.</a:t>
            </a:r>
            <a:br/>
            <a:endParaRPr b="0" lang="fr-FR" sz="2400" spc="-1" strike="noStrike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1330920" y="4928400"/>
            <a:ext cx="749016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 Rounded MT Bold"/>
              </a:rPr>
              <a:t>La technologie 802.1x peut répondre à ces 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Arial Rounded MT Bold"/>
              </a:rPr>
              <a:t>éventuels manquements à la sécurité. Elle peut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Arial Rounded MT Bold"/>
              </a:rPr>
              <a:t>apporter également plus de souplesse dans la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Arial Rounded MT Bold"/>
              </a:rPr>
              <a:t>gestion des VLAN.</a:t>
            </a:r>
            <a:endParaRPr b="0" lang="fr-FR" sz="2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l_fi" descr=""/>
          <p:cNvPicPr/>
          <p:nvPr/>
        </p:nvPicPr>
        <p:blipFill>
          <a:blip r:embed="rId1"/>
          <a:stretch/>
        </p:blipFill>
        <p:spPr>
          <a:xfrm>
            <a:off x="1627560" y="4166640"/>
            <a:ext cx="1224360" cy="1152000"/>
          </a:xfrm>
          <a:prstGeom prst="rect">
            <a:avLst/>
          </a:prstGeom>
          <a:ln w="9360"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1982160" y="193320"/>
            <a:ext cx="713520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P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rincipes </a:t>
            </a: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8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02.1x</a:t>
            </a:r>
            <a:endParaRPr b="0" lang="fr-FR" sz="6600" spc="-1" strike="noStrike">
              <a:latin typeface="Arial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2"/>
          <a:stretch/>
        </p:blipFill>
        <p:spPr>
          <a:xfrm rot="10800000">
            <a:off x="1337400" y="2238840"/>
            <a:ext cx="652680" cy="65268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1426680" y="1659240"/>
            <a:ext cx="3896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 Rounded MT Bold"/>
              </a:rPr>
              <a:t>Les acteurs en présence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07" name="Line 3"/>
          <p:cNvSpPr/>
          <p:nvPr/>
        </p:nvSpPr>
        <p:spPr>
          <a:xfrm flipV="1">
            <a:off x="2818440" y="4249440"/>
            <a:ext cx="2016360" cy="864000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Line 4"/>
          <p:cNvSpPr/>
          <p:nvPr/>
        </p:nvSpPr>
        <p:spPr>
          <a:xfrm flipV="1">
            <a:off x="6156000" y="4249440"/>
            <a:ext cx="910800" cy="90720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5"/>
          <p:cNvSpPr/>
          <p:nvPr/>
        </p:nvSpPr>
        <p:spPr>
          <a:xfrm>
            <a:off x="957240" y="5301360"/>
            <a:ext cx="322596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Ordinateurs demandant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l’accès au réseau :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les « supplicants »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10" name="CustomShape 6"/>
          <p:cNvSpPr/>
          <p:nvPr/>
        </p:nvSpPr>
        <p:spPr>
          <a:xfrm>
            <a:off x="3312000" y="2797560"/>
            <a:ext cx="28375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Équipement de réseau 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relayant la demande :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Le « client RADIUS »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1" name="CustomShape 7"/>
          <p:cNvSpPr/>
          <p:nvPr/>
        </p:nvSpPr>
        <p:spPr>
          <a:xfrm>
            <a:off x="6428160" y="4860000"/>
            <a:ext cx="24368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Serveur acceptant 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- ou refusant -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la demande : 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« Serveur RADIUS »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12" name="Picture 5" descr=""/>
          <p:cNvPicPr/>
          <p:nvPr/>
        </p:nvPicPr>
        <p:blipFill>
          <a:blip r:embed="rId3"/>
          <a:stretch/>
        </p:blipFill>
        <p:spPr>
          <a:xfrm>
            <a:off x="7051320" y="2665800"/>
            <a:ext cx="1507320" cy="2266200"/>
          </a:xfrm>
          <a:prstGeom prst="rect">
            <a:avLst/>
          </a:prstGeom>
          <a:ln w="9360">
            <a:noFill/>
          </a:ln>
        </p:spPr>
      </p:pic>
      <p:sp>
        <p:nvSpPr>
          <p:cNvPr id="113" name="CustomShape 8"/>
          <p:cNvSpPr/>
          <p:nvPr/>
        </p:nvSpPr>
        <p:spPr>
          <a:xfrm>
            <a:off x="8065080" y="3090960"/>
            <a:ext cx="32760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ffffff"/>
                </a:solidFill>
                <a:latin typeface="Arial Rounded MT Bold"/>
              </a:rPr>
              <a:t>R</a:t>
            </a:r>
            <a:br/>
            <a:r>
              <a:rPr b="1" lang="fr-FR" sz="1400" spc="-1" strike="noStrike">
                <a:solidFill>
                  <a:srgbClr val="ffffff"/>
                </a:solidFill>
                <a:latin typeface="Arial Rounded MT Bold"/>
              </a:rPr>
              <a:t>A</a:t>
            </a:r>
            <a:br/>
            <a:r>
              <a:rPr b="1" lang="fr-FR" sz="1400" spc="-1" strike="noStrike">
                <a:solidFill>
                  <a:srgbClr val="ffffff"/>
                </a:solidFill>
                <a:latin typeface="Arial Rounded MT Bold"/>
              </a:rPr>
              <a:t>D</a:t>
            </a:r>
            <a:br/>
            <a:r>
              <a:rPr b="1" lang="fr-FR" sz="1400" spc="-1" strike="noStrike">
                <a:solidFill>
                  <a:srgbClr val="ffffff"/>
                </a:solidFill>
                <a:latin typeface="Arial Rounded MT Bold"/>
              </a:rPr>
              <a:t>I</a:t>
            </a:r>
            <a:br/>
            <a:r>
              <a:rPr b="1" lang="fr-FR" sz="1400" spc="-1" strike="noStrike">
                <a:solidFill>
                  <a:srgbClr val="ffffff"/>
                </a:solidFill>
                <a:latin typeface="Arial Rounded MT Bold"/>
              </a:rPr>
              <a:t>U</a:t>
            </a:r>
            <a:br/>
            <a:r>
              <a:rPr b="1" lang="fr-FR" sz="1400" spc="-1" strike="noStrike">
                <a:solidFill>
                  <a:srgbClr val="ffffff"/>
                </a:solidFill>
                <a:latin typeface="Arial Rounded MT Bold"/>
              </a:rPr>
              <a:t>S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4"/>
          <a:stretch/>
        </p:blipFill>
        <p:spPr>
          <a:xfrm>
            <a:off x="1036440" y="4138560"/>
            <a:ext cx="724680" cy="718920"/>
          </a:xfrm>
          <a:prstGeom prst="rect">
            <a:avLst/>
          </a:prstGeom>
          <a:ln>
            <a:noFill/>
          </a:ln>
        </p:spPr>
      </p:pic>
      <p:pic>
        <p:nvPicPr>
          <p:cNvPr id="115" name="Picture 8" descr=""/>
          <p:cNvPicPr/>
          <p:nvPr/>
        </p:nvPicPr>
        <p:blipFill>
          <a:blip r:embed="rId5"/>
          <a:stretch/>
        </p:blipFill>
        <p:spPr>
          <a:xfrm>
            <a:off x="3438000" y="4122000"/>
            <a:ext cx="2649600" cy="630000"/>
          </a:xfrm>
          <a:prstGeom prst="rect">
            <a:avLst/>
          </a:prstGeom>
          <a:ln w="9360">
            <a:noFill/>
          </a:ln>
        </p:spPr>
      </p:pic>
      <p:sp>
        <p:nvSpPr>
          <p:cNvPr id="116" name="CustomShape 9"/>
          <p:cNvSpPr/>
          <p:nvPr/>
        </p:nvSpPr>
        <p:spPr>
          <a:xfrm>
            <a:off x="407520" y="3096000"/>
            <a:ext cx="2347920" cy="137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fbe9c1"/>
                </a:solidFill>
                <a:latin typeface="Gill Sans MT"/>
              </a:rPr>
              <a:t>Le « quidam »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17" name="CustomShape 10"/>
          <p:cNvSpPr/>
          <p:nvPr/>
        </p:nvSpPr>
        <p:spPr>
          <a:xfrm>
            <a:off x="3908520" y="4832640"/>
            <a:ext cx="2347920" cy="137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fbe9c1"/>
                </a:solidFill>
                <a:latin typeface="Gill Sans MT"/>
              </a:rPr>
              <a:t>Le « gardien »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18" name="CustomShape 11"/>
          <p:cNvSpPr/>
          <p:nvPr/>
        </p:nvSpPr>
        <p:spPr>
          <a:xfrm>
            <a:off x="6469200" y="2087280"/>
            <a:ext cx="234792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fbe9c1"/>
                </a:solidFill>
                <a:latin typeface="Gill Sans MT"/>
              </a:rPr>
              <a:t>Le « chef »</a:t>
            </a:r>
            <a:endParaRPr b="0" lang="fr-FR" sz="2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5" descr=""/>
          <p:cNvPicPr/>
          <p:nvPr/>
        </p:nvPicPr>
        <p:blipFill>
          <a:blip r:embed="rId1"/>
          <a:stretch/>
        </p:blipFill>
        <p:spPr>
          <a:xfrm>
            <a:off x="6541560" y="2743200"/>
            <a:ext cx="1978560" cy="2974680"/>
          </a:xfrm>
          <a:prstGeom prst="rect">
            <a:avLst/>
          </a:prstGeom>
          <a:ln w="9360">
            <a:noFill/>
          </a:ln>
        </p:spPr>
      </p:pic>
      <p:pic>
        <p:nvPicPr>
          <p:cNvPr id="120" name="Picture 2" descr=""/>
          <p:cNvPicPr/>
          <p:nvPr/>
        </p:nvPicPr>
        <p:blipFill>
          <a:blip r:embed="rId2"/>
          <a:stretch/>
        </p:blipFill>
        <p:spPr>
          <a:xfrm rot="10800000">
            <a:off x="1337400" y="2238840"/>
            <a:ext cx="652680" cy="65268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169560" y="1633320"/>
            <a:ext cx="943200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Les ports des équipement réseau en mode 802.1x</a:t>
            </a:r>
            <a:br/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ne sont plus en accès libre, mais il y a un préalable à </a:t>
            </a:r>
            <a:br/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leur utilisation : le client final doit </a:t>
            </a:r>
            <a:br/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« montrer patte blanche » en</a:t>
            </a:r>
            <a:br/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s’authentifiant auprès du serveur</a:t>
            </a:r>
            <a:br/>
            <a:endParaRPr b="0" lang="fr-FR" sz="2400" spc="-1" strike="noStrike">
              <a:latin typeface="Arial"/>
            </a:endParaRPr>
          </a:p>
        </p:txBody>
      </p:sp>
      <p:pic>
        <p:nvPicPr>
          <p:cNvPr id="122" name="Picture 9" descr=""/>
          <p:cNvPicPr/>
          <p:nvPr/>
        </p:nvPicPr>
        <p:blipFill>
          <a:blip r:embed="rId3"/>
          <a:stretch/>
        </p:blipFill>
        <p:spPr>
          <a:xfrm>
            <a:off x="1985040" y="4023000"/>
            <a:ext cx="5276520" cy="923400"/>
          </a:xfrm>
          <a:prstGeom prst="rect">
            <a:avLst/>
          </a:prstGeom>
          <a:ln w="9360"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151560" y="5730120"/>
            <a:ext cx="409788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Port N°1 en mode standard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d’accès libre ouvert à tous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 flipV="1">
            <a:off x="2099160" y="4597200"/>
            <a:ext cx="424800" cy="101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4"/>
          <p:cNvSpPr/>
          <p:nvPr/>
        </p:nvSpPr>
        <p:spPr>
          <a:xfrm>
            <a:off x="4533480" y="5650560"/>
            <a:ext cx="345096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Port  n°2 en mode « 802.1x »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d’accès restreint aux clients </a:t>
            </a:r>
            <a:r>
              <a:rPr b="1" i="1" lang="fr-FR" sz="2000" spc="-1" strike="noStrike">
                <a:solidFill>
                  <a:srgbClr val="000000"/>
                </a:solidFill>
                <a:latin typeface="Calibri"/>
              </a:rPr>
              <a:t>authentifiés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26" name="CustomShape 5"/>
          <p:cNvSpPr/>
          <p:nvPr/>
        </p:nvSpPr>
        <p:spPr>
          <a:xfrm flipH="1" flipV="1">
            <a:off x="4649400" y="4481280"/>
            <a:ext cx="604800" cy="101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6"/>
          <p:cNvSpPr/>
          <p:nvPr/>
        </p:nvSpPr>
        <p:spPr>
          <a:xfrm>
            <a:off x="1969200" y="193320"/>
            <a:ext cx="713520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P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rincipes </a:t>
            </a: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8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02.1x</a:t>
            </a:r>
            <a:endParaRPr b="0" lang="fr-FR" sz="6600" spc="-1" strike="noStrike">
              <a:latin typeface="Arial"/>
            </a:endParaRPr>
          </a:p>
        </p:txBody>
      </p:sp>
      <p:sp>
        <p:nvSpPr>
          <p:cNvPr id="128" name="CustomShape 7"/>
          <p:cNvSpPr/>
          <p:nvPr/>
        </p:nvSpPr>
        <p:spPr>
          <a:xfrm>
            <a:off x="7914960" y="3387240"/>
            <a:ext cx="37008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R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A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D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I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U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S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"/>
          <p:cNvPicPr/>
          <p:nvPr/>
        </p:nvPicPr>
        <p:blipFill>
          <a:blip r:embed="rId1"/>
          <a:stretch/>
        </p:blipFill>
        <p:spPr>
          <a:xfrm rot="10800000">
            <a:off x="1337400" y="2238840"/>
            <a:ext cx="652680" cy="65268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625320" y="1594800"/>
            <a:ext cx="8957520" cy="21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 Rounded MT Bold"/>
              </a:rPr>
              <a:t>Comment un client peut-il s’authentifier si toute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Arial Rounded MT Bold"/>
              </a:rPr>
              <a:t>communication lui est refusée ?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 3" charset="2"/>
              <a:buChar char="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Grâce à l’acceptation, par le port non contrôlé des seuls paquets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du protocole EAP </a:t>
            </a: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qui ne peut servir qu’à l’authentification</a:t>
            </a:r>
            <a:endParaRPr b="0" lang="fr-FR" sz="20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 3" charset="2"/>
              <a:buChar char="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Après authentification, tous les types de paquets seront acceptés.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1969200" y="193320"/>
            <a:ext cx="713520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P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rincipes </a:t>
            </a: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8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02.1x</a:t>
            </a:r>
            <a:endParaRPr b="0" lang="fr-FR" sz="6600" spc="-1" strike="noStrike">
              <a:latin typeface="Arial"/>
            </a:endParaRPr>
          </a:p>
        </p:txBody>
      </p:sp>
      <p:pic>
        <p:nvPicPr>
          <p:cNvPr id="132" name="Picture 9" descr=""/>
          <p:cNvPicPr/>
          <p:nvPr/>
        </p:nvPicPr>
        <p:blipFill>
          <a:blip r:embed="rId2"/>
          <a:stretch/>
        </p:blipFill>
        <p:spPr>
          <a:xfrm>
            <a:off x="1502640" y="4250160"/>
            <a:ext cx="5276520" cy="923400"/>
          </a:xfrm>
          <a:prstGeom prst="rect">
            <a:avLst/>
          </a:prstGeom>
          <a:ln w="9360"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3781800" y="4385520"/>
            <a:ext cx="6080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Gill Sans MT"/>
              </a:rPr>
              <a:t>EAP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Gill Sans MT"/>
              </a:rPr>
              <a:t>only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134" name="Picture 11" descr=""/>
          <p:cNvPicPr/>
          <p:nvPr/>
        </p:nvPicPr>
        <p:blipFill>
          <a:blip r:embed="rId3"/>
          <a:stretch/>
        </p:blipFill>
        <p:spPr>
          <a:xfrm>
            <a:off x="3662640" y="5315040"/>
            <a:ext cx="5276520" cy="923400"/>
          </a:xfrm>
          <a:prstGeom prst="rect">
            <a:avLst/>
          </a:prstGeom>
          <a:ln w="9360">
            <a:noFill/>
          </a:ln>
        </p:spPr>
      </p:pic>
      <p:sp>
        <p:nvSpPr>
          <p:cNvPr id="135" name="CustomShape 4"/>
          <p:cNvSpPr/>
          <p:nvPr/>
        </p:nvSpPr>
        <p:spPr>
          <a:xfrm>
            <a:off x="5842080" y="5486760"/>
            <a:ext cx="818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Gill Sans MT"/>
              </a:rPr>
              <a:t>ALL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1502640" y="3920040"/>
            <a:ext cx="2747160" cy="335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just">
              <a:lnSpc>
                <a:spcPct val="100000"/>
              </a:lnSpc>
            </a:pPr>
            <a:r>
              <a:rPr b="0" i="1" lang="fr-FR" sz="1600" spc="-1" strike="noStrike">
                <a:solidFill>
                  <a:srgbClr val="000080"/>
                </a:solidFill>
                <a:latin typeface="Arial"/>
                <a:ea typeface="Times New Roman"/>
              </a:rPr>
              <a:t>Avant authentification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37" name="CustomShape 6"/>
          <p:cNvSpPr/>
          <p:nvPr/>
        </p:nvSpPr>
        <p:spPr>
          <a:xfrm>
            <a:off x="3627720" y="6224400"/>
            <a:ext cx="2463840" cy="335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just">
              <a:lnSpc>
                <a:spcPct val="100000"/>
              </a:lnSpc>
            </a:pPr>
            <a:r>
              <a:rPr b="0" i="1" lang="fr-FR" sz="1600" spc="-1" strike="noStrike">
                <a:solidFill>
                  <a:srgbClr val="000080"/>
                </a:solidFill>
                <a:latin typeface="Arial"/>
                <a:ea typeface="Times New Roman"/>
              </a:rPr>
              <a:t>Après authentification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38" name="CustomShape 7"/>
          <p:cNvSpPr/>
          <p:nvPr/>
        </p:nvSpPr>
        <p:spPr>
          <a:xfrm>
            <a:off x="4761360" y="5433840"/>
            <a:ext cx="1115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 cap="small">
                <a:solidFill>
                  <a:srgbClr val="000000"/>
                </a:solidFill>
                <a:latin typeface="Gill Sans MT"/>
              </a:rPr>
              <a:t>radius 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5" descr=""/>
          <p:cNvPicPr/>
          <p:nvPr/>
        </p:nvPicPr>
        <p:blipFill>
          <a:blip r:embed="rId1"/>
          <a:stretch/>
        </p:blipFill>
        <p:spPr>
          <a:xfrm>
            <a:off x="6541560" y="3547800"/>
            <a:ext cx="1978560" cy="2974680"/>
          </a:xfrm>
          <a:prstGeom prst="rect">
            <a:avLst/>
          </a:prstGeom>
          <a:ln w="9360"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7876440" y="4140360"/>
            <a:ext cx="37008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R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A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D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I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U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41" name="Picture 2" descr=""/>
          <p:cNvPicPr/>
          <p:nvPr/>
        </p:nvPicPr>
        <p:blipFill>
          <a:blip r:embed="rId2"/>
          <a:stretch/>
        </p:blipFill>
        <p:spPr>
          <a:xfrm rot="10800000">
            <a:off x="1105560" y="2161800"/>
            <a:ext cx="652680" cy="652680"/>
          </a:xfrm>
          <a:prstGeom prst="rect">
            <a:avLst/>
          </a:prstGeom>
          <a:ln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278280" y="1543320"/>
            <a:ext cx="982800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Les équipements de réseau 802.1x sont les seuls </a:t>
            </a:r>
            <a:br/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clients du serveur Radius.</a:t>
            </a:r>
            <a:br/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Le client final ne connaît pas l’adresse du - ou des -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serveurs Radius et il n’est autorisé qu’à communiquer</a:t>
            </a:r>
            <a:br/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qu’avec l’équipement.</a:t>
            </a:r>
            <a:br/>
            <a:endParaRPr b="0" lang="fr-FR" sz="2800" spc="-1" strike="noStrike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 flipV="1">
            <a:off x="4224240" y="4520520"/>
            <a:ext cx="2176200" cy="19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4"/>
          <p:cNvSpPr/>
          <p:nvPr/>
        </p:nvSpPr>
        <p:spPr>
          <a:xfrm>
            <a:off x="1969200" y="193320"/>
            <a:ext cx="713520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P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rincipes </a:t>
            </a: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8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02.1x</a:t>
            </a:r>
            <a:endParaRPr b="0" lang="fr-FR" sz="6600" spc="-1" strike="noStrike">
              <a:latin typeface="Arial"/>
            </a:endParaRPr>
          </a:p>
        </p:txBody>
      </p:sp>
      <p:pic>
        <p:nvPicPr>
          <p:cNvPr id="145" name="Picture 8" descr=""/>
          <p:cNvPicPr/>
          <p:nvPr/>
        </p:nvPicPr>
        <p:blipFill>
          <a:blip r:embed="rId3"/>
          <a:stretch/>
        </p:blipFill>
        <p:spPr>
          <a:xfrm>
            <a:off x="1364400" y="4444200"/>
            <a:ext cx="2649600" cy="630000"/>
          </a:xfrm>
          <a:prstGeom prst="rect">
            <a:avLst/>
          </a:prstGeom>
          <a:ln w="9360">
            <a:noFill/>
          </a:ln>
        </p:spPr>
      </p:pic>
      <p:pic>
        <p:nvPicPr>
          <p:cNvPr id="146" name="il_fi" descr=""/>
          <p:cNvPicPr/>
          <p:nvPr/>
        </p:nvPicPr>
        <p:blipFill>
          <a:blip r:embed="rId4"/>
          <a:stretch/>
        </p:blipFill>
        <p:spPr>
          <a:xfrm>
            <a:off x="1807920" y="5467320"/>
            <a:ext cx="1224360" cy="1152000"/>
          </a:xfrm>
          <a:prstGeom prst="rect">
            <a:avLst/>
          </a:prstGeom>
          <a:ln w="9360">
            <a:noFill/>
          </a:ln>
        </p:spPr>
      </p:pic>
      <p:pic>
        <p:nvPicPr>
          <p:cNvPr id="147" name="Picture 2" descr=""/>
          <p:cNvPicPr/>
          <p:nvPr/>
        </p:nvPicPr>
        <p:blipFill>
          <a:blip r:embed="rId5"/>
          <a:stretch/>
        </p:blipFill>
        <p:spPr>
          <a:xfrm>
            <a:off x="1216800" y="5439240"/>
            <a:ext cx="724680" cy="718920"/>
          </a:xfrm>
          <a:prstGeom prst="rect">
            <a:avLst/>
          </a:prstGeom>
          <a:ln>
            <a:noFill/>
          </a:ln>
        </p:spPr>
      </p:pic>
      <p:sp>
        <p:nvSpPr>
          <p:cNvPr id="148" name="CustomShape 5"/>
          <p:cNvSpPr/>
          <p:nvPr/>
        </p:nvSpPr>
        <p:spPr>
          <a:xfrm>
            <a:off x="1155240" y="5274720"/>
            <a:ext cx="2305080" cy="144216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6"/>
          <p:cNvSpPr/>
          <p:nvPr/>
        </p:nvSpPr>
        <p:spPr>
          <a:xfrm>
            <a:off x="4480560" y="4739400"/>
            <a:ext cx="1753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 Rounded MT Bold"/>
              </a:rPr>
              <a:t>Échange 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Arial Rounded MT Bold"/>
              </a:rPr>
              <a:t>client/serveur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5" descr=""/>
          <p:cNvPicPr/>
          <p:nvPr/>
        </p:nvPicPr>
        <p:blipFill>
          <a:blip r:embed="rId1"/>
          <a:stretch/>
        </p:blipFill>
        <p:spPr>
          <a:xfrm>
            <a:off x="3025800" y="3535200"/>
            <a:ext cx="1978560" cy="2974680"/>
          </a:xfrm>
          <a:prstGeom prst="rect">
            <a:avLst/>
          </a:prstGeom>
          <a:ln w="9360">
            <a:noFill/>
          </a:ln>
        </p:spPr>
      </p:pic>
      <p:sp>
        <p:nvSpPr>
          <p:cNvPr id="151" name="CustomShape 1"/>
          <p:cNvSpPr/>
          <p:nvPr/>
        </p:nvSpPr>
        <p:spPr>
          <a:xfrm>
            <a:off x="4309200" y="4121280"/>
            <a:ext cx="37008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R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A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D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I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U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52" name="Picture 2" descr=""/>
          <p:cNvPicPr/>
          <p:nvPr/>
        </p:nvPicPr>
        <p:blipFill>
          <a:blip r:embed="rId2"/>
          <a:stretch/>
        </p:blipFill>
        <p:spPr>
          <a:xfrm rot="10800000">
            <a:off x="1105560" y="2161800"/>
            <a:ext cx="652680" cy="652680"/>
          </a:xfrm>
          <a:prstGeom prst="rect">
            <a:avLst/>
          </a:prstGeom>
          <a:ln>
            <a:noFill/>
          </a:ln>
        </p:spPr>
      </p:pic>
      <p:sp>
        <p:nvSpPr>
          <p:cNvPr id="153" name="CustomShape 2"/>
          <p:cNvSpPr/>
          <p:nvPr/>
        </p:nvSpPr>
        <p:spPr>
          <a:xfrm>
            <a:off x="290880" y="1543320"/>
            <a:ext cx="9550800" cy="210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Le serveur Radius met en œuvre les règles régissant</a:t>
            </a:r>
            <a:br/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l’acceptation ou non des demandes transmises </a:t>
            </a:r>
            <a:br/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par ses clients. Il interroge un annuaire ou</a:t>
            </a:r>
            <a:br/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une base de données SQL d’utilisateurs</a:t>
            </a:r>
            <a:br/>
            <a:endParaRPr b="0" lang="fr-FR" sz="2800" spc="-1" strike="noStrike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1969200" y="193320"/>
            <a:ext cx="713520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P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rincipes </a:t>
            </a: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8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02.1x</a:t>
            </a:r>
            <a:endParaRPr b="0" lang="fr-FR" sz="6600" spc="-1" strike="noStrike">
              <a:latin typeface="Arial"/>
            </a:endParaRPr>
          </a:p>
        </p:txBody>
      </p:sp>
      <p:pic>
        <p:nvPicPr>
          <p:cNvPr id="155" name="Picture 2" descr=""/>
          <p:cNvPicPr/>
          <p:nvPr/>
        </p:nvPicPr>
        <p:blipFill>
          <a:blip r:embed="rId3"/>
          <a:stretch/>
        </p:blipFill>
        <p:spPr>
          <a:xfrm>
            <a:off x="6243120" y="3515760"/>
            <a:ext cx="1508040" cy="1474920"/>
          </a:xfrm>
          <a:prstGeom prst="rect">
            <a:avLst/>
          </a:prstGeom>
          <a:ln>
            <a:noFill/>
          </a:ln>
        </p:spPr>
      </p:pic>
      <p:pic>
        <p:nvPicPr>
          <p:cNvPr id="156" name="Picture 4" descr=""/>
          <p:cNvPicPr/>
          <p:nvPr/>
        </p:nvPicPr>
        <p:blipFill>
          <a:blip r:embed="rId4"/>
          <a:stretch/>
        </p:blipFill>
        <p:spPr>
          <a:xfrm>
            <a:off x="6381360" y="5138640"/>
            <a:ext cx="1500120" cy="1500120"/>
          </a:xfrm>
          <a:prstGeom prst="rect">
            <a:avLst/>
          </a:prstGeom>
          <a:ln>
            <a:noFill/>
          </a:ln>
        </p:spPr>
      </p:pic>
      <p:sp>
        <p:nvSpPr>
          <p:cNvPr id="157" name="CustomShape 4"/>
          <p:cNvSpPr/>
          <p:nvPr/>
        </p:nvSpPr>
        <p:spPr>
          <a:xfrm rot="20796000">
            <a:off x="6585480" y="3859200"/>
            <a:ext cx="1282680" cy="91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fr-FR" sz="5400" spc="-1" strike="noStrike">
                <a:solidFill>
                  <a:srgbClr val="fbe9c1"/>
                </a:solidFill>
                <a:latin typeface="Gill Sans MT"/>
              </a:rPr>
              <a:t>AD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7612200" y="5555880"/>
            <a:ext cx="108000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be9c1"/>
                </a:solidFill>
                <a:latin typeface="Gill Sans MT"/>
              </a:rPr>
              <a:t>SQL</a:t>
            </a:r>
            <a:endParaRPr b="0" lang="fr-FR" sz="32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5" descr=""/>
          <p:cNvPicPr/>
          <p:nvPr/>
        </p:nvPicPr>
        <p:blipFill>
          <a:blip r:embed="rId1"/>
          <a:stretch/>
        </p:blipFill>
        <p:spPr>
          <a:xfrm>
            <a:off x="2227320" y="3535200"/>
            <a:ext cx="1978560" cy="2974680"/>
          </a:xfrm>
          <a:prstGeom prst="rect">
            <a:avLst/>
          </a:prstGeom>
          <a:ln w="9360">
            <a:noFill/>
          </a:ln>
        </p:spPr>
      </p:pic>
      <p:sp>
        <p:nvSpPr>
          <p:cNvPr id="160" name="CustomShape 1"/>
          <p:cNvSpPr/>
          <p:nvPr/>
        </p:nvSpPr>
        <p:spPr>
          <a:xfrm>
            <a:off x="3510360" y="4121280"/>
            <a:ext cx="37008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R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A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D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I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U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61" name="Picture 2" descr=""/>
          <p:cNvPicPr/>
          <p:nvPr/>
        </p:nvPicPr>
        <p:blipFill>
          <a:blip r:embed="rId2"/>
          <a:stretch/>
        </p:blipFill>
        <p:spPr>
          <a:xfrm rot="10800000">
            <a:off x="1105560" y="2161800"/>
            <a:ext cx="652680" cy="652680"/>
          </a:xfrm>
          <a:prstGeom prst="rect">
            <a:avLst/>
          </a:prstGeom>
          <a:ln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405720" y="1543320"/>
            <a:ext cx="8482320" cy="155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Quelles conséquences, en cas d’acceptation  ?</a:t>
            </a:r>
            <a:endParaRPr b="0" lang="fr-FR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autorisation d’accès pure et simple</a:t>
            </a:r>
            <a:endParaRPr b="0" lang="fr-FR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placement dans un VLAN dédié à l’utilisateur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- Autres stratégies …</a:t>
            </a:r>
            <a:br/>
            <a:endParaRPr b="0" lang="fr-FR" sz="18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1969200" y="193320"/>
            <a:ext cx="713520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P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rincipes </a:t>
            </a: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8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02.1x</a:t>
            </a:r>
            <a:endParaRPr b="0" lang="fr-FR" sz="6600" spc="-1" strike="noStrike">
              <a:latin typeface="Arial"/>
            </a:endParaRPr>
          </a:p>
        </p:txBody>
      </p:sp>
      <p:pic>
        <p:nvPicPr>
          <p:cNvPr id="164" name="Picture 6" descr=""/>
          <p:cNvPicPr/>
          <p:nvPr/>
        </p:nvPicPr>
        <p:blipFill>
          <a:blip r:embed="rId3"/>
          <a:stretch/>
        </p:blipFill>
        <p:spPr>
          <a:xfrm>
            <a:off x="4584960" y="4308120"/>
            <a:ext cx="2330280" cy="817560"/>
          </a:xfrm>
          <a:prstGeom prst="rect">
            <a:avLst/>
          </a:prstGeom>
          <a:ln w="9360">
            <a:noFill/>
          </a:ln>
        </p:spPr>
      </p:pic>
      <p:sp>
        <p:nvSpPr>
          <p:cNvPr id="165" name="CustomShape 4"/>
          <p:cNvSpPr/>
          <p:nvPr/>
        </p:nvSpPr>
        <p:spPr>
          <a:xfrm>
            <a:off x="7179480" y="3353760"/>
            <a:ext cx="1404720" cy="26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fr-FR" sz="16600" spc="-1" strike="noStrike" cap="all">
                <a:solidFill>
                  <a:srgbClr val="96dd00"/>
                </a:solidFill>
                <a:latin typeface="Gill Sans MT"/>
              </a:rPr>
              <a:t>?</a:t>
            </a:r>
            <a:endParaRPr b="0" lang="fr-FR" sz="16600" spc="-1" strike="noStrike">
              <a:latin typeface="Arial"/>
            </a:endParaRPr>
          </a:p>
        </p:txBody>
      </p:sp>
      <p:pic>
        <p:nvPicPr>
          <p:cNvPr id="166" name="il_fi" descr=""/>
          <p:cNvPicPr/>
          <p:nvPr/>
        </p:nvPicPr>
        <p:blipFill>
          <a:blip r:embed="rId4"/>
          <a:stretch/>
        </p:blipFill>
        <p:spPr>
          <a:xfrm>
            <a:off x="7401960" y="5574960"/>
            <a:ext cx="1224360" cy="1152000"/>
          </a:xfrm>
          <a:prstGeom prst="rect">
            <a:avLst/>
          </a:prstGeom>
          <a:ln w="9360">
            <a:noFill/>
          </a:ln>
        </p:spPr>
      </p:pic>
      <p:pic>
        <p:nvPicPr>
          <p:cNvPr id="167" name="Picture 2" descr=""/>
          <p:cNvPicPr/>
          <p:nvPr/>
        </p:nvPicPr>
        <p:blipFill>
          <a:blip r:embed="rId5"/>
          <a:stretch/>
        </p:blipFill>
        <p:spPr>
          <a:xfrm>
            <a:off x="6810480" y="5546880"/>
            <a:ext cx="724680" cy="71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5" descr=""/>
          <p:cNvPicPr/>
          <p:nvPr/>
        </p:nvPicPr>
        <p:blipFill>
          <a:blip r:embed="rId1"/>
          <a:stretch/>
        </p:blipFill>
        <p:spPr>
          <a:xfrm>
            <a:off x="2227320" y="3535200"/>
            <a:ext cx="1978560" cy="2974680"/>
          </a:xfrm>
          <a:prstGeom prst="rect">
            <a:avLst/>
          </a:prstGeom>
          <a:ln w="9360"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3510360" y="4121280"/>
            <a:ext cx="37008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R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A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D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I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U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 Rounded MT Bold"/>
              </a:rPr>
              <a:t>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589320" y="1543320"/>
            <a:ext cx="8449920" cy="127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Quelles conséquences, en cas de refus?</a:t>
            </a:r>
            <a:endParaRPr b="0" lang="fr-FR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Refus de communication pur et simple</a:t>
            </a:r>
            <a:endParaRPr b="0" lang="fr-FR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Placement en quarantaine (un VLAN particulier) géré par l’équipement</a:t>
            </a:r>
            <a:br/>
            <a:r>
              <a:rPr b="0" i="1" lang="fr-FR" sz="1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1969200" y="193320"/>
            <a:ext cx="713520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P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rincipes </a:t>
            </a:r>
            <a:r>
              <a:rPr b="0" lang="fr-FR" sz="6600" spc="-1" strike="noStrike">
                <a:solidFill>
                  <a:srgbClr val="fdd7ba"/>
                </a:solidFill>
                <a:latin typeface="Arial Rounded MT Bold"/>
              </a:rPr>
              <a:t>8</a:t>
            </a:r>
            <a:r>
              <a:rPr b="0" lang="fr-FR" sz="6600" spc="-1" strike="noStrike">
                <a:solidFill>
                  <a:srgbClr val="000000"/>
                </a:solidFill>
                <a:latin typeface="Arial Rounded MT Bold"/>
              </a:rPr>
              <a:t>02.1x</a:t>
            </a:r>
            <a:endParaRPr b="0" lang="fr-FR" sz="6600" spc="-1" strike="noStrike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7179480" y="3201120"/>
            <a:ext cx="1404720" cy="26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fr-FR" sz="16600" spc="-1" strike="noStrike" cap="all">
                <a:solidFill>
                  <a:srgbClr val="96dd00"/>
                </a:solidFill>
                <a:latin typeface="Gill Sans MT"/>
              </a:rPr>
              <a:t>?</a:t>
            </a:r>
            <a:endParaRPr b="0" lang="fr-FR" sz="16600" spc="-1" strike="noStrike">
              <a:latin typeface="Arial"/>
            </a:endParaRPr>
          </a:p>
        </p:txBody>
      </p:sp>
      <p:pic>
        <p:nvPicPr>
          <p:cNvPr id="173" name="Picture 7" descr=""/>
          <p:cNvPicPr/>
          <p:nvPr/>
        </p:nvPicPr>
        <p:blipFill>
          <a:blip r:embed="rId2"/>
          <a:stretch/>
        </p:blipFill>
        <p:spPr>
          <a:xfrm>
            <a:off x="4665240" y="4252320"/>
            <a:ext cx="2430360" cy="882360"/>
          </a:xfrm>
          <a:prstGeom prst="rect">
            <a:avLst/>
          </a:prstGeom>
          <a:ln w="9360">
            <a:noFill/>
          </a:ln>
        </p:spPr>
      </p:pic>
      <p:pic>
        <p:nvPicPr>
          <p:cNvPr id="174" name="Picture 2" descr=""/>
          <p:cNvPicPr/>
          <p:nvPr/>
        </p:nvPicPr>
        <p:blipFill>
          <a:blip r:embed="rId3"/>
          <a:stretch/>
        </p:blipFill>
        <p:spPr>
          <a:xfrm rot="10800000">
            <a:off x="1329480" y="2170440"/>
            <a:ext cx="652680" cy="652680"/>
          </a:xfrm>
          <a:prstGeom prst="rect">
            <a:avLst/>
          </a:prstGeom>
          <a:ln>
            <a:noFill/>
          </a:ln>
        </p:spPr>
      </p:pic>
      <p:pic>
        <p:nvPicPr>
          <p:cNvPr id="175" name="il_fi" descr=""/>
          <p:cNvPicPr/>
          <p:nvPr/>
        </p:nvPicPr>
        <p:blipFill>
          <a:blip r:embed="rId4"/>
          <a:stretch/>
        </p:blipFill>
        <p:spPr>
          <a:xfrm>
            <a:off x="7518240" y="5592960"/>
            <a:ext cx="1224360" cy="1152000"/>
          </a:xfrm>
          <a:prstGeom prst="rect">
            <a:avLst/>
          </a:prstGeom>
          <a:ln w="9360">
            <a:noFill/>
          </a:ln>
        </p:spPr>
      </p:pic>
      <p:pic>
        <p:nvPicPr>
          <p:cNvPr id="176" name="Picture 2" descr=""/>
          <p:cNvPicPr/>
          <p:nvPr/>
        </p:nvPicPr>
        <p:blipFill>
          <a:blip r:embed="rId5"/>
          <a:stretch/>
        </p:blipFill>
        <p:spPr>
          <a:xfrm>
            <a:off x="6927120" y="5564880"/>
            <a:ext cx="724680" cy="71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3036</TotalTime>
  <Application>LibreOffice/6.0.7.3$Linux_X86_64 LibreOffice_project/00m0$Build-3</Application>
  <Words>262</Words>
  <Paragraphs>79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2013-03-01T08:18:54Z</dcterms:created>
  <dc:creator>Maison</dc:creator>
  <dc:description/>
  <dc:language>fr-FR</dc:language>
  <cp:lastModifiedBy>Denis Gallot</cp:lastModifiedBy>
  <dcterms:modified xsi:type="dcterms:W3CDTF">2014-03-25T16:04:04Z</dcterms:modified>
  <cp:revision>61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