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905D60-C09E-4AFC-B3D3-121E06352520}" type="datetimeFigureOut">
              <a:rPr lang="fr-FR" smtClean="0"/>
              <a:pPr/>
              <a:t>09/04/2013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7B8EB3-2A62-437C-A455-45BE5ECC8FAE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015501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969" y="3140968"/>
            <a:ext cx="635408" cy="373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 userDrawn="1"/>
        </p:nvSpPr>
        <p:spPr>
          <a:xfrm>
            <a:off x="1364250" y="6150114"/>
            <a:ext cx="765265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fr-FR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La Qualité de Service - QoS</a:t>
            </a:r>
            <a:endParaRPr lang="fr-FR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180" y="2820122"/>
            <a:ext cx="1571625" cy="330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BBE767-B073-45AB-B3EA-1E73D38E1BF3}" type="datetime1">
              <a:rPr lang="fr-FR" smtClean="0"/>
              <a:pPr/>
              <a:t>09/04/2013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BF44A2-CE8B-449D-83E2-DB71FE0A5A1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34FC0E-55C2-4F70-94EA-63A48839469E}" type="datetime1">
              <a:rPr lang="fr-FR" smtClean="0"/>
              <a:pPr/>
              <a:t>09/04/2013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BF44A2-CE8B-449D-83E2-DB71FE0A5A1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1374F4-B667-448F-B52C-8E063E199369}" type="datetime1">
              <a:rPr lang="fr-FR" smtClean="0"/>
              <a:pPr/>
              <a:t>09/04/2013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BF44A2-CE8B-449D-83E2-DB71FE0A5A1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FD2AAB-A362-4077-AA84-78F73D8CDD7E}" type="datetime1">
              <a:rPr lang="fr-FR" smtClean="0"/>
              <a:pPr/>
              <a:t>09/04/2013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BF44A2-CE8B-449D-83E2-DB71FE0A5A19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C8B746-18CE-4314-A22F-C94D6755B6C5}" type="datetime1">
              <a:rPr lang="fr-FR" smtClean="0"/>
              <a:pPr/>
              <a:t>09/04/2013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BF44A2-CE8B-449D-83E2-DB71FE0A5A1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58B3DD-CFF8-45A7-8C0A-9B50D18CEE84}" type="datetime1">
              <a:rPr lang="fr-FR" smtClean="0"/>
              <a:pPr/>
              <a:t>09/04/2013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BF44A2-CE8B-449D-83E2-DB71FE0A5A1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89A666-20DC-41A9-8B64-7AE45F424CEF}" type="datetime1">
              <a:rPr lang="fr-FR" smtClean="0"/>
              <a:pPr/>
              <a:t>09/04/2013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BF44A2-CE8B-449D-83E2-DB71FE0A5A1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671F1A-0595-453D-8DCC-A4F9470F9943}" type="datetime1">
              <a:rPr lang="fr-FR" smtClean="0"/>
              <a:pPr/>
              <a:t>09/04/2013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BF44A2-CE8B-449D-83E2-DB71FE0A5A19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99D123-AF21-46C2-AA2B-F787BD9EFAF8}" type="datetime1">
              <a:rPr lang="fr-FR" smtClean="0"/>
              <a:pPr/>
              <a:t>09/04/2013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BF44A2-CE8B-449D-83E2-DB71FE0A5A1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3E2352-5DA9-4F34-9C2E-1CC61403D69D}" type="datetime1">
              <a:rPr lang="fr-FR" smtClean="0"/>
              <a:pPr/>
              <a:t>09/04/2013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BF44A2-CE8B-449D-83E2-DB71FE0A5A19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 dirty="0" smtClean="0"/>
              <a:t>Cliquez sur l'icône pour ajouter une image</a:t>
            </a:r>
            <a:endParaRPr kumimoji="0" lang="en-US" dirty="0"/>
          </a:p>
        </p:txBody>
      </p:sp>
      <p:sp>
        <p:nvSpPr>
          <p:cNvPr id="9" name="Organigramme : Processu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rganigramme : Processu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Bouée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48D3A4A-DAEA-4A2D-A5D3-346D196E554B}" type="datetime1">
              <a:rPr lang="fr-FR" smtClean="0"/>
              <a:pPr/>
              <a:t>09/04/2013</a:t>
            </a:fld>
            <a:endParaRPr lang="fr-FR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fr-FR" dirty="0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ABF44A2-CE8B-449D-83E2-DB71FE0A5A19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Espace réservé du numéro de diapositive 9"/>
          <p:cNvSpPr txBox="1">
            <a:spLocks/>
          </p:cNvSpPr>
          <p:nvPr userDrawn="1"/>
        </p:nvSpPr>
        <p:spPr>
          <a:xfrm>
            <a:off x="263974" y="6444087"/>
            <a:ext cx="650425" cy="47625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BF44A2-CE8B-449D-83E2-DB71FE0A5A19}" type="slidenum">
              <a:rPr kumimoji="0" lang="fr-F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ZoneTexte 33"/>
          <p:cNvSpPr txBox="1"/>
          <p:nvPr/>
        </p:nvSpPr>
        <p:spPr>
          <a:xfrm>
            <a:off x="2003411" y="875901"/>
            <a:ext cx="6240812" cy="41857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La </a:t>
            </a:r>
            <a:r>
              <a:rPr lang="fr-FR" sz="6600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Q</a:t>
            </a:r>
            <a:r>
              <a:rPr lang="fr-FR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o</a:t>
            </a:r>
            <a:r>
              <a:rPr lang="fr-FR" sz="6600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S</a:t>
            </a:r>
          </a:p>
          <a:p>
            <a:pPr algn="ctr"/>
            <a:r>
              <a:rPr lang="fr-FR" sz="4000" dirty="0" smtClean="0">
                <a:latin typeface="Arial Rounded MT Bold" pitchFamily="34" charset="0"/>
              </a:rPr>
              <a:t>Qualité de service …</a:t>
            </a:r>
            <a:br>
              <a:rPr lang="fr-FR" sz="4000" dirty="0" smtClean="0">
                <a:latin typeface="Arial Rounded MT Bold" pitchFamily="34" charset="0"/>
              </a:rPr>
            </a:br>
            <a:r>
              <a:rPr lang="fr-FR" sz="4000" dirty="0" smtClean="0">
                <a:latin typeface="Arial Rounded MT Bold" pitchFamily="34" charset="0"/>
              </a:rPr>
              <a:t/>
            </a:r>
            <a:br>
              <a:rPr lang="fr-FR" sz="4000" dirty="0" smtClean="0">
                <a:latin typeface="Arial Rounded MT Bold" pitchFamily="34" charset="0"/>
              </a:rPr>
            </a:br>
            <a:r>
              <a:rPr lang="fr-FR" sz="4000" dirty="0" smtClean="0">
                <a:latin typeface="Arial Rounded MT Bold" pitchFamily="34" charset="0"/>
              </a:rPr>
              <a:t>… dans les équipements</a:t>
            </a:r>
          </a:p>
          <a:p>
            <a:pPr algn="ctr"/>
            <a:r>
              <a:rPr lang="fr-FR" sz="4000" dirty="0" smtClean="0">
                <a:latin typeface="Arial Rounded MT Bold" pitchFamily="34" charset="0"/>
              </a:rPr>
              <a:t>actifs au niveau 2 et 3 </a:t>
            </a:r>
            <a:br>
              <a:rPr lang="fr-FR" sz="4000" dirty="0" smtClean="0">
                <a:latin typeface="Arial Rounded MT Bold" pitchFamily="34" charset="0"/>
              </a:rPr>
            </a:br>
            <a:r>
              <a:rPr lang="fr-FR" sz="4000" dirty="0" smtClean="0">
                <a:latin typeface="Arial Rounded MT Bold" pitchFamily="34" charset="0"/>
              </a:rPr>
              <a:t>du modèle OSI</a:t>
            </a:r>
            <a:endParaRPr lang="fr-FR" sz="40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ZoneTexte 36"/>
          <p:cNvSpPr txBox="1"/>
          <p:nvPr/>
        </p:nvSpPr>
        <p:spPr>
          <a:xfrm>
            <a:off x="1185255" y="26"/>
            <a:ext cx="769210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66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E</a:t>
            </a:r>
            <a:r>
              <a:rPr lang="fr-FR" sz="6000" dirty="0" smtClean="0">
                <a:latin typeface="Arial Rounded MT Bold" pitchFamily="34" charset="0"/>
              </a:rPr>
              <a:t>xpérimentation</a:t>
            </a:r>
            <a:r>
              <a:rPr lang="fr-FR" sz="6600" dirty="0" smtClean="0">
                <a:latin typeface="Arial Rounded MT Bold" pitchFamily="34" charset="0"/>
              </a:rPr>
              <a:t> </a:t>
            </a:r>
            <a:r>
              <a:rPr lang="fr-FR" sz="1600" dirty="0" smtClean="0">
                <a:latin typeface="Arial Rounded MT Bold" pitchFamily="34" charset="0"/>
              </a:rPr>
              <a:t>au niveau 2</a:t>
            </a:r>
            <a:endParaRPr lang="fr-FR" sz="6600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pic>
        <p:nvPicPr>
          <p:cNvPr id="4" name="Imag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67668" y="1526003"/>
            <a:ext cx="7020694" cy="3832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5" name="ZoneTexte 4"/>
          <p:cNvSpPr txBox="1"/>
          <p:nvPr/>
        </p:nvSpPr>
        <p:spPr>
          <a:xfrm>
            <a:off x="6292642" y="1219209"/>
            <a:ext cx="2565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 Rounded MT Bold" pitchFamily="34" charset="0"/>
              </a:rPr>
              <a:t>Infrastructure 802.1q</a:t>
            </a:r>
          </a:p>
        </p:txBody>
      </p:sp>
      <p:sp>
        <p:nvSpPr>
          <p:cNvPr id="7" name="Flèche courbée vers le haut 6"/>
          <p:cNvSpPr/>
          <p:nvPr/>
        </p:nvSpPr>
        <p:spPr>
          <a:xfrm rot="21312308">
            <a:off x="3972231" y="5142276"/>
            <a:ext cx="3785420" cy="570271"/>
          </a:xfrm>
          <a:prstGeom prst="curvedUpArrow">
            <a:avLst>
              <a:gd name="adj1" fmla="val 184635"/>
              <a:gd name="adj2" fmla="val 184635"/>
              <a:gd name="adj3" fmla="val 63793"/>
            </a:avLst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364598" y="5784785"/>
            <a:ext cx="4481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 Rounded MT Bold" pitchFamily="34" charset="0"/>
              </a:rPr>
              <a:t>Trame icmp dans un vlan 10 prioritaire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ZoneTexte 36"/>
          <p:cNvSpPr txBox="1"/>
          <p:nvPr/>
        </p:nvSpPr>
        <p:spPr>
          <a:xfrm>
            <a:off x="1185255" y="26"/>
            <a:ext cx="769210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66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E</a:t>
            </a:r>
            <a:r>
              <a:rPr lang="fr-FR" sz="6000" dirty="0" smtClean="0">
                <a:latin typeface="Arial Rounded MT Bold" pitchFamily="34" charset="0"/>
              </a:rPr>
              <a:t>xpérimentation</a:t>
            </a:r>
            <a:r>
              <a:rPr lang="fr-FR" sz="6600" dirty="0" smtClean="0">
                <a:latin typeface="Arial Rounded MT Bold" pitchFamily="34" charset="0"/>
              </a:rPr>
              <a:t> </a:t>
            </a:r>
            <a:r>
              <a:rPr lang="fr-FR" sz="1600" dirty="0" smtClean="0">
                <a:latin typeface="Arial Rounded MT Bold" pitchFamily="34" charset="0"/>
              </a:rPr>
              <a:t>au niveau 2</a:t>
            </a:r>
            <a:endParaRPr lang="fr-FR" sz="6600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pic>
        <p:nvPicPr>
          <p:cNvPr id="4" name="Imag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75676" y="1568918"/>
            <a:ext cx="6265679" cy="3019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5" name="ZoneTexte 4"/>
          <p:cNvSpPr txBox="1"/>
          <p:nvPr/>
        </p:nvSpPr>
        <p:spPr>
          <a:xfrm>
            <a:off x="3844402" y="1219209"/>
            <a:ext cx="4761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 Rounded MT Bold" pitchFamily="34" charset="0"/>
              </a:rPr>
              <a:t>Infrastructure 802.1q – priorité par VLAN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295480" y="4887564"/>
            <a:ext cx="60127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Arial Rounded MT Bold" pitchFamily="34" charset="0"/>
              </a:rPr>
              <a:t>Après son entrée dans« G », la trame est  marquée </a:t>
            </a:r>
            <a:br>
              <a:rPr lang="fr-FR" dirty="0" smtClean="0">
                <a:latin typeface="Arial Rounded MT Bold" pitchFamily="34" charset="0"/>
              </a:rPr>
            </a:br>
            <a:r>
              <a:rPr lang="fr-FR" dirty="0" smtClean="0">
                <a:latin typeface="Arial Rounded MT Bold" pitchFamily="34" charset="0"/>
              </a:rPr>
              <a:t>comme prioritaire (par exemple au niveau maxi : 7).</a:t>
            </a:r>
            <a:br>
              <a:rPr lang="fr-FR" dirty="0" smtClean="0">
                <a:latin typeface="Arial Rounded MT Bold" pitchFamily="34" charset="0"/>
              </a:rPr>
            </a:br>
            <a:r>
              <a:rPr lang="fr-FR" dirty="0" smtClean="0">
                <a:latin typeface="Arial Rounded MT Bold" pitchFamily="34" charset="0"/>
              </a:rPr>
              <a:t> Elle a priorité en sortant de « G » par le port 24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ZoneTexte 36"/>
          <p:cNvSpPr txBox="1"/>
          <p:nvPr/>
        </p:nvSpPr>
        <p:spPr>
          <a:xfrm>
            <a:off x="1185255" y="26"/>
            <a:ext cx="769210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66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E</a:t>
            </a:r>
            <a:r>
              <a:rPr lang="fr-FR" sz="6000" dirty="0" smtClean="0">
                <a:latin typeface="Arial Rounded MT Bold" pitchFamily="34" charset="0"/>
              </a:rPr>
              <a:t>xpérimentation</a:t>
            </a:r>
            <a:r>
              <a:rPr lang="fr-FR" sz="6600" dirty="0" smtClean="0">
                <a:latin typeface="Arial Rounded MT Bold" pitchFamily="34" charset="0"/>
              </a:rPr>
              <a:t> </a:t>
            </a:r>
            <a:r>
              <a:rPr lang="fr-FR" sz="1600" dirty="0" smtClean="0">
                <a:latin typeface="Arial Rounded MT Bold" pitchFamily="34" charset="0"/>
              </a:rPr>
              <a:t>au niveau 2</a:t>
            </a:r>
            <a:endParaRPr lang="fr-FR" sz="6600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769796" y="1527217"/>
            <a:ext cx="403745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Arial Rounded MT Bold" pitchFamily="34" charset="0"/>
              </a:rPr>
              <a:t>Analyse de trame : </a:t>
            </a:r>
            <a:br>
              <a:rPr lang="fr-FR" sz="2400" dirty="0" smtClean="0">
                <a:latin typeface="Arial Rounded MT Bold" pitchFamily="34" charset="0"/>
              </a:rPr>
            </a:br>
            <a:r>
              <a:rPr lang="fr-FR" sz="2400" dirty="0" smtClean="0">
                <a:latin typeface="Arial Rounded MT Bold" pitchFamily="34" charset="0"/>
              </a:rPr>
              <a:t>priorité 7 pour le VLAN 10</a:t>
            </a:r>
          </a:p>
          <a:p>
            <a:r>
              <a:rPr lang="fr-FR" sz="2400" dirty="0" smtClean="0">
                <a:latin typeface="Arial Rounded MT Bold" pitchFamily="34" charset="0"/>
              </a:rPr>
              <a:t>Détail de l’entête 801.2q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0928" y="3165559"/>
            <a:ext cx="6362700" cy="206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http://en.clipart-fr.com/data/icons/Softwares/icones_0133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1811108" y="3492055"/>
            <a:ext cx="652947" cy="6529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37001" y="1254893"/>
            <a:ext cx="7321311" cy="3625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ZoneTexte 36"/>
          <p:cNvSpPr txBox="1"/>
          <p:nvPr/>
        </p:nvSpPr>
        <p:spPr>
          <a:xfrm>
            <a:off x="1185255" y="26"/>
            <a:ext cx="769210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66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E</a:t>
            </a:r>
            <a:r>
              <a:rPr lang="fr-FR" sz="6000" dirty="0" smtClean="0">
                <a:latin typeface="Arial Rounded MT Bold" pitchFamily="34" charset="0"/>
              </a:rPr>
              <a:t>xpérimentation</a:t>
            </a:r>
            <a:r>
              <a:rPr lang="fr-FR" sz="6600" dirty="0" smtClean="0">
                <a:latin typeface="Arial Rounded MT Bold" pitchFamily="34" charset="0"/>
              </a:rPr>
              <a:t> </a:t>
            </a:r>
            <a:r>
              <a:rPr lang="fr-FR" sz="1600" dirty="0" smtClean="0">
                <a:latin typeface="Arial Rounded MT Bold" pitchFamily="34" charset="0"/>
              </a:rPr>
              <a:t>au niveau 3</a:t>
            </a:r>
            <a:endParaRPr lang="fr-FR" sz="6600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883335" y="5515280"/>
            <a:ext cx="4856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 Rounded MT Bold" pitchFamily="34" charset="0"/>
              </a:rPr>
              <a:t>Trame icmp de 172.20.6.2 vers 172.20.5.1</a:t>
            </a:r>
          </a:p>
        </p:txBody>
      </p:sp>
      <p:sp>
        <p:nvSpPr>
          <p:cNvPr id="7" name="Flèche courbée vers le haut 6"/>
          <p:cNvSpPr/>
          <p:nvPr/>
        </p:nvSpPr>
        <p:spPr>
          <a:xfrm rot="21312308">
            <a:off x="2604044" y="4663372"/>
            <a:ext cx="5223494" cy="570271"/>
          </a:xfrm>
          <a:prstGeom prst="curvedUpArrow">
            <a:avLst>
              <a:gd name="adj1" fmla="val 184635"/>
              <a:gd name="adj2" fmla="val 184635"/>
              <a:gd name="adj3" fmla="val 63793"/>
            </a:avLst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480551" y="1317062"/>
            <a:ext cx="3375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 Rounded MT Bold" pitchFamily="34" charset="0"/>
              </a:rPr>
              <a:t>Priorité sur IP de destination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7642457" y="5077268"/>
            <a:ext cx="648000" cy="270000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1185255" y="26"/>
            <a:ext cx="769210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66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E</a:t>
            </a:r>
            <a:r>
              <a:rPr lang="fr-FR" sz="6000" dirty="0" smtClean="0">
                <a:latin typeface="Arial Rounded MT Bold" pitchFamily="34" charset="0"/>
              </a:rPr>
              <a:t>xpérimentation</a:t>
            </a:r>
            <a:r>
              <a:rPr lang="fr-FR" sz="6600" dirty="0" smtClean="0">
                <a:latin typeface="Arial Rounded MT Bold" pitchFamily="34" charset="0"/>
              </a:rPr>
              <a:t> </a:t>
            </a:r>
            <a:r>
              <a:rPr lang="fr-FR" sz="1600" dirty="0" smtClean="0">
                <a:latin typeface="Arial Rounded MT Bold" pitchFamily="34" charset="0"/>
              </a:rPr>
              <a:t>au niveau 2</a:t>
            </a:r>
            <a:endParaRPr lang="fr-FR" sz="6600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481038" y="1286593"/>
            <a:ext cx="60503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Arial Rounded MT Bold" pitchFamily="34" charset="0"/>
              </a:rPr>
              <a:t>Analyse de paquet: </a:t>
            </a:r>
            <a:br>
              <a:rPr lang="fr-FR" sz="2400" dirty="0" smtClean="0">
                <a:latin typeface="Arial Rounded MT Bold" pitchFamily="34" charset="0"/>
              </a:rPr>
            </a:br>
            <a:r>
              <a:rPr lang="fr-FR" sz="2400" dirty="0" smtClean="0">
                <a:latin typeface="Arial Rounded MT Bold" pitchFamily="34" charset="0"/>
              </a:rPr>
              <a:t>priorité 5 pour la destination 172.20.5.1</a:t>
            </a:r>
          </a:p>
          <a:p>
            <a:r>
              <a:rPr lang="fr-FR" sz="2400" dirty="0" smtClean="0">
                <a:latin typeface="Arial Rounded MT Bold" pitchFamily="34" charset="0"/>
              </a:rPr>
              <a:t>Détail de l’entête IP – champ DSCP</a:t>
            </a:r>
          </a:p>
        </p:txBody>
      </p:sp>
      <p:pic>
        <p:nvPicPr>
          <p:cNvPr id="7" name="Picture 2" descr="http://en.clipart-fr.com/data/icons/Softwares/icones_0133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811108" y="3107055"/>
            <a:ext cx="652947" cy="652948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2449628" y="4804145"/>
            <a:ext cx="617460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 smtClean="0"/>
              <a:t>En sortie du commutateur de bordure "G", l'entête comporte un champ "Differentiated Services Field" de valeur hexadécimale 14, soit 00010100, dont les 6 bits de gauche correspondant au code DSCP 000101. </a:t>
            </a:r>
            <a:br>
              <a:rPr lang="fr-FR" sz="1600" dirty="0" smtClean="0"/>
            </a:br>
            <a:r>
              <a:rPr lang="fr-FR" sz="1600" dirty="0" smtClean="0"/>
              <a:t>La trame a donc reçu une priorité "5".</a:t>
            </a:r>
            <a:endParaRPr lang="fr-FR" sz="16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44681" y="2526133"/>
            <a:ext cx="617220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ZoneTexte 36"/>
          <p:cNvSpPr txBox="1"/>
          <p:nvPr/>
        </p:nvSpPr>
        <p:spPr>
          <a:xfrm>
            <a:off x="1114181" y="26"/>
            <a:ext cx="783426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66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I</a:t>
            </a:r>
            <a:r>
              <a:rPr lang="fr-FR" sz="6000" dirty="0" smtClean="0">
                <a:latin typeface="Arial Rounded MT Bold" pitchFamily="34" charset="0"/>
              </a:rPr>
              <a:t>mplantation </a:t>
            </a:r>
            <a:r>
              <a:rPr lang="fr-FR" sz="3600" dirty="0" smtClean="0">
                <a:latin typeface="Arial Rounded MT Bold" pitchFamily="34" charset="0"/>
              </a:rPr>
              <a:t>de la </a:t>
            </a:r>
            <a:r>
              <a:rPr lang="fr-FR" sz="60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Q</a:t>
            </a:r>
            <a:r>
              <a:rPr lang="fr-FR" sz="6000" dirty="0" smtClean="0">
                <a:latin typeface="Arial Rounded MT Bold" pitchFamily="34" charset="0"/>
              </a:rPr>
              <a:t>o</a:t>
            </a:r>
            <a:r>
              <a:rPr lang="fr-FR" sz="60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S</a:t>
            </a:r>
            <a:endParaRPr lang="fr-FR" sz="6600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717745" y="1405090"/>
            <a:ext cx="68554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Arial Rounded MT Bold" pitchFamily="34" charset="0"/>
              </a:rPr>
              <a:t>Au niveau 2 dans une infrastructure 802.1q</a:t>
            </a:r>
            <a:br>
              <a:rPr lang="fr-FR" sz="2400" dirty="0" smtClean="0">
                <a:latin typeface="Arial Rounded MT Bold" pitchFamily="34" charset="0"/>
              </a:rPr>
            </a:br>
            <a:r>
              <a:rPr lang="fr-FR" sz="2400" dirty="0" smtClean="0">
                <a:latin typeface="Arial Rounded MT Bold" pitchFamily="34" charset="0"/>
              </a:rPr>
              <a:t>Langage CLI des commutateurs HP Procurve</a:t>
            </a:r>
          </a:p>
        </p:txBody>
      </p:sp>
      <p:pic>
        <p:nvPicPr>
          <p:cNvPr id="7" name="Picture 2" descr="http://en.clipart-fr.com/data/icons/Softwares/icones_0133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820725" y="2433268"/>
            <a:ext cx="652947" cy="652948"/>
          </a:xfrm>
          <a:prstGeom prst="rect">
            <a:avLst/>
          </a:prstGeom>
          <a:noFill/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492935" y="2542891"/>
            <a:ext cx="6256421" cy="2277547"/>
          </a:xfrm>
          <a:prstGeom prst="rect">
            <a:avLst/>
          </a:prstGeom>
          <a:solidFill>
            <a:srgbClr val="DFDFD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Exemple de déclaration de la priorité 7 sur le VLAN 10 </a:t>
            </a: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(et affichage des priorités)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MonCommutateur#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conf term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MonCommutateur(config)#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vlan 10 qos priority 7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MonCommutateur(config)#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show qos vlan-priority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VLAN priorities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VLAN ID Apply rule | DSCP Priority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------- ----------- + ------ -----------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 No-override 	| No-override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10 Priority 	| 7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ZoneTexte 36"/>
          <p:cNvSpPr txBox="1"/>
          <p:nvPr/>
        </p:nvSpPr>
        <p:spPr>
          <a:xfrm>
            <a:off x="1114181" y="26"/>
            <a:ext cx="783426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66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I</a:t>
            </a:r>
            <a:r>
              <a:rPr lang="fr-FR" sz="6000" dirty="0" smtClean="0">
                <a:latin typeface="Arial Rounded MT Bold" pitchFamily="34" charset="0"/>
              </a:rPr>
              <a:t>mplantation </a:t>
            </a:r>
            <a:r>
              <a:rPr lang="fr-FR" sz="3600" dirty="0" smtClean="0">
                <a:latin typeface="Arial Rounded MT Bold" pitchFamily="34" charset="0"/>
              </a:rPr>
              <a:t>de la </a:t>
            </a:r>
            <a:r>
              <a:rPr lang="fr-FR" sz="60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Q</a:t>
            </a:r>
            <a:r>
              <a:rPr lang="fr-FR" sz="6000" dirty="0" smtClean="0">
                <a:latin typeface="Arial Rounded MT Bold" pitchFamily="34" charset="0"/>
              </a:rPr>
              <a:t>o</a:t>
            </a:r>
            <a:r>
              <a:rPr lang="fr-FR" sz="60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S</a:t>
            </a:r>
            <a:endParaRPr lang="fr-FR" sz="6600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717745" y="1241460"/>
            <a:ext cx="6621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Arial Rounded MT Bold" pitchFamily="34" charset="0"/>
              </a:rPr>
              <a:t>Au niveau 3 Modèle DiffServ – champ DSCP</a:t>
            </a:r>
          </a:p>
        </p:txBody>
      </p:sp>
      <p:pic>
        <p:nvPicPr>
          <p:cNvPr id="7" name="Picture 2" descr="http://en.clipart-fr.com/data/icons/Softwares/icones_0133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820725" y="2548768"/>
            <a:ext cx="652947" cy="652948"/>
          </a:xfrm>
          <a:prstGeom prst="rect">
            <a:avLst/>
          </a:prstGeom>
          <a:noFill/>
        </p:spPr>
      </p:pic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541066" y="2090074"/>
            <a:ext cx="6266047" cy="3693319"/>
          </a:xfrm>
          <a:prstGeom prst="rect">
            <a:avLst/>
          </a:prstGeom>
          <a:solidFill>
            <a:srgbClr val="DFDFD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Exemple de déclaration de la priorité 7 sur l'IP source 172.20.5.2 </a:t>
            </a:r>
            <a:b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(En deux phases : choix du DSCP et affectation de la priorité)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400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/>
            </a:r>
            <a:br>
              <a:rPr lang="fr-FR" sz="1400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</a:br>
            <a:r>
              <a:rPr lang="fr-FR" sz="1200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Switch(config)# </a:t>
            </a:r>
            <a:r>
              <a:rPr lang="fr-FR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qos dscp-map 000111 priority 7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200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Switch(config)# </a:t>
            </a:r>
            <a:r>
              <a:rPr lang="fr-FR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show qos dscp-map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200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DSCP -&gt; 802.p priority mappings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200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DSCP policy 802.1p tag Policy name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200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----------- ----------- --------------------------------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200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000000 No-override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200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..............................................................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200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000110 No-override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200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000111 7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200" dirty="0" smtClean="0">
              <a:solidFill>
                <a:srgbClr val="00008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200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Switch(config)# </a:t>
            </a:r>
            <a:r>
              <a:rPr lang="fr-FR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qos device-priority 172.20.5.2 dscp 000111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200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Switch(config)# </a:t>
            </a:r>
            <a:r>
              <a:rPr lang="fr-FR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show qos device-priority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200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Device priorities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200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Device Address Apply rule | DSCP Priority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200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-------------- ---------- + ------ -----------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200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172.20.5.2 DSCP 	 | 000111 7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 descr="http://en.clipart-fr.com/data/icons/Softwares/icones_0133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828746" y="4125712"/>
            <a:ext cx="652947" cy="6529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ZoneTexte 33"/>
          <p:cNvSpPr txBox="1"/>
          <p:nvPr/>
        </p:nvSpPr>
        <p:spPr>
          <a:xfrm>
            <a:off x="1018941" y="26"/>
            <a:ext cx="767075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66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O</a:t>
            </a:r>
            <a:r>
              <a:rPr lang="fr-FR" sz="6600" dirty="0" smtClean="0">
                <a:latin typeface="Arial Rounded MT Bold" pitchFamily="34" charset="0"/>
              </a:rPr>
              <a:t>bjectif de la </a:t>
            </a:r>
            <a:r>
              <a:rPr lang="fr-FR" sz="66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Q</a:t>
            </a:r>
            <a:r>
              <a:rPr lang="fr-FR" sz="6600" dirty="0" smtClean="0">
                <a:latin typeface="Arial Rounded MT Bold" pitchFamily="34" charset="0"/>
              </a:rPr>
              <a:t>o</a:t>
            </a:r>
            <a:r>
              <a:rPr lang="fr-FR" sz="66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S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550680" y="1713297"/>
            <a:ext cx="587679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Arial Rounded MT Bold" pitchFamily="34" charset="0"/>
              </a:rPr>
              <a:t>A</a:t>
            </a:r>
            <a:r>
              <a:rPr lang="fr-FR" dirty="0" smtClean="0">
                <a:latin typeface="Arial Rounded MT Bold" pitchFamily="34" charset="0"/>
              </a:rPr>
              <a:t>ssurer un acheminement plus rapide et plus sûr des flux jugés prioritaires, au détriment de flux</a:t>
            </a:r>
            <a:br>
              <a:rPr lang="fr-FR" dirty="0" smtClean="0">
                <a:latin typeface="Arial Rounded MT Bold" pitchFamily="34" charset="0"/>
              </a:rPr>
            </a:br>
            <a:r>
              <a:rPr lang="fr-FR" dirty="0" smtClean="0">
                <a:latin typeface="Arial Rounded MT Bold" pitchFamily="34" charset="0"/>
              </a:rPr>
              <a:t>jugés moins prioritaires.</a:t>
            </a:r>
          </a:p>
          <a:p>
            <a:endParaRPr lang="fr-FR" dirty="0">
              <a:latin typeface="Arial Rounded MT Bold" pitchFamily="34" charset="0"/>
            </a:endParaRPr>
          </a:p>
          <a:p>
            <a:r>
              <a:rPr lang="fr-FR" sz="2800" i="1" dirty="0" smtClean="0">
                <a:latin typeface="Arial Rounded MT Bold" pitchFamily="34" charset="0"/>
              </a:rPr>
              <a:t>E</a:t>
            </a:r>
            <a:r>
              <a:rPr lang="fr-FR" i="1" dirty="0" smtClean="0">
                <a:latin typeface="Arial Rounded MT Bold" pitchFamily="34" charset="0"/>
              </a:rPr>
              <a:t>xemple : donner la priorité à des flux multimédia (Téléphonie IP, vidéo …) par rapport à des flux FTP.</a:t>
            </a:r>
          </a:p>
          <a:p>
            <a:endParaRPr lang="fr-FR" dirty="0">
              <a:latin typeface="Arial Rounded MT Bold" pitchFamily="34" charset="0"/>
            </a:endParaRPr>
          </a:p>
          <a:p>
            <a:r>
              <a:rPr lang="fr-FR" sz="2800" dirty="0" smtClean="0">
                <a:latin typeface="Arial Rounded MT Bold" pitchFamily="34" charset="0"/>
              </a:rPr>
              <a:t>L</a:t>
            </a:r>
            <a:r>
              <a:rPr lang="fr-FR" dirty="0" smtClean="0">
                <a:latin typeface="Arial Rounded MT Bold" pitchFamily="34" charset="0"/>
              </a:rPr>
              <a:t>a QoS se base sur l’abandon du principe de la</a:t>
            </a:r>
          </a:p>
          <a:p>
            <a:r>
              <a:rPr lang="fr-FR" b="1" dirty="0" smtClean="0">
                <a:latin typeface="Arial Rounded MT Bold" pitchFamily="34" charset="0"/>
              </a:rPr>
              <a:t>neutralité des flux , </a:t>
            </a:r>
            <a:r>
              <a:rPr lang="fr-FR" dirty="0" smtClean="0">
                <a:latin typeface="Arial Rounded MT Bold" pitchFamily="34" charset="0"/>
              </a:rPr>
              <a:t>selon lequel toutes les trames</a:t>
            </a:r>
            <a:br>
              <a:rPr lang="fr-FR" dirty="0" smtClean="0">
                <a:latin typeface="Arial Rounded MT Bold" pitchFamily="34" charset="0"/>
              </a:rPr>
            </a:br>
            <a:r>
              <a:rPr lang="fr-FR" dirty="0" smtClean="0">
                <a:latin typeface="Arial Rounded MT Bold" pitchFamily="34" charset="0"/>
              </a:rPr>
              <a:t>sont traitées selon le principe du « premier arrivé, premier sorti » ou « FIFO » dans les commutateurs et les routeurs.</a:t>
            </a:r>
          </a:p>
          <a:p>
            <a:endParaRPr lang="fr-FR" dirty="0">
              <a:latin typeface="Arial Rounded MT Bold" pitchFamily="34" charset="0"/>
            </a:endParaRPr>
          </a:p>
        </p:txBody>
      </p:sp>
      <p:pic>
        <p:nvPicPr>
          <p:cNvPr id="1026" name="Picture 2" descr="http://en.clipart-fr.com/data/icons/Softwares/icones_0133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753357" y="1663255"/>
            <a:ext cx="652947" cy="652948"/>
          </a:xfrm>
          <a:prstGeom prst="rect">
            <a:avLst/>
          </a:prstGeom>
          <a:noFill/>
        </p:spPr>
      </p:pic>
      <p:pic>
        <p:nvPicPr>
          <p:cNvPr id="5" name="Picture 2" descr="http://en.clipart-fr.com/data/icons/Softwares/icones_0133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799877" y="3913962"/>
            <a:ext cx="652947" cy="6529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ZoneTexte 33"/>
          <p:cNvSpPr txBox="1"/>
          <p:nvPr/>
        </p:nvSpPr>
        <p:spPr>
          <a:xfrm>
            <a:off x="939755" y="26"/>
            <a:ext cx="782913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66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P</a:t>
            </a:r>
            <a:r>
              <a:rPr lang="fr-FR" sz="6600" dirty="0" smtClean="0">
                <a:latin typeface="Arial Rounded MT Bold" pitchFamily="34" charset="0"/>
              </a:rPr>
              <a:t>rincipe </a:t>
            </a:r>
            <a:r>
              <a:rPr lang="fr-FR" sz="66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G</a:t>
            </a:r>
            <a:r>
              <a:rPr lang="fr-FR" sz="6600" dirty="0" smtClean="0">
                <a:latin typeface="Arial Rounded MT Bold" pitchFamily="34" charset="0"/>
              </a:rPr>
              <a:t>énéraux</a:t>
            </a:r>
            <a:endParaRPr lang="fr-FR" sz="6600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550680" y="1713297"/>
            <a:ext cx="604468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Arial Rounded MT Bold" pitchFamily="34" charset="0"/>
              </a:rPr>
              <a:t>MARQUAGE DES TRAMES</a:t>
            </a:r>
            <a:endParaRPr lang="fr-FR" dirty="0" smtClean="0">
              <a:latin typeface="Arial Rounded MT Bold" pitchFamily="34" charset="0"/>
            </a:endParaRPr>
          </a:p>
          <a:p>
            <a:endParaRPr lang="fr-FR" dirty="0">
              <a:latin typeface="Arial Rounded MT Bold" pitchFamily="34" charset="0"/>
            </a:endParaRPr>
          </a:p>
          <a:p>
            <a:r>
              <a:rPr lang="fr-FR" dirty="0" smtClean="0">
                <a:latin typeface="Arial Rounded MT Bold" pitchFamily="34" charset="0"/>
              </a:rPr>
              <a:t>Une série de bits insérés dans l’entête de trame au niveau 2, ou dans l’entête IP au niveau 3 lui confère</a:t>
            </a:r>
            <a:br>
              <a:rPr lang="fr-FR" dirty="0" smtClean="0">
                <a:latin typeface="Arial Rounded MT Bold" pitchFamily="34" charset="0"/>
              </a:rPr>
            </a:br>
            <a:r>
              <a:rPr lang="fr-FR" dirty="0" smtClean="0">
                <a:latin typeface="Arial Rounded MT Bold" pitchFamily="34" charset="0"/>
              </a:rPr>
              <a:t>un certain niveau de priorité</a:t>
            </a:r>
            <a:r>
              <a:rPr lang="fr-FR" dirty="0" smtClean="0">
                <a:solidFill>
                  <a:srgbClr val="FF0000"/>
                </a:solidFill>
                <a:latin typeface="Arial Rounded MT Bold" pitchFamily="34" charset="0"/>
              </a:rPr>
              <a:t>.</a:t>
            </a:r>
          </a:p>
          <a:p>
            <a:endParaRPr lang="fr-FR" dirty="0">
              <a:latin typeface="Arial Rounded MT Bold" pitchFamily="34" charset="0"/>
            </a:endParaRPr>
          </a:p>
          <a:p>
            <a:r>
              <a:rPr lang="fr-FR" sz="2800" dirty="0" smtClean="0">
                <a:solidFill>
                  <a:srgbClr val="000000"/>
                </a:solidFill>
                <a:latin typeface="Arial Rounded MT Bold"/>
              </a:rPr>
              <a:t>PRIORISATION PAR FILES</a:t>
            </a:r>
            <a:endParaRPr lang="fr-FR" sz="2800" dirty="0">
              <a:solidFill>
                <a:srgbClr val="000000"/>
              </a:solidFill>
              <a:latin typeface="Arial Rounded MT Bold"/>
            </a:endParaRPr>
          </a:p>
          <a:p>
            <a:endParaRPr lang="fr-FR" dirty="0">
              <a:solidFill>
                <a:srgbClr val="000000"/>
              </a:solidFill>
              <a:latin typeface="Arial Rounded MT Bold"/>
            </a:endParaRPr>
          </a:p>
          <a:p>
            <a:r>
              <a:rPr lang="fr-FR" dirty="0" smtClean="0">
                <a:solidFill>
                  <a:srgbClr val="000000"/>
                </a:solidFill>
                <a:latin typeface="Arial Rounded MT Bold"/>
              </a:rPr>
              <a:t>On multiplie les files d’attente en sortie d’équipement. Au lieu d’avoir une seule file d’attente pour tout le monde, on en a 4 (comme dans les guichets d’enregistrement des bagages des aéroports : économique, business, première …).</a:t>
            </a:r>
            <a:endParaRPr lang="fr-FR" dirty="0">
              <a:solidFill>
                <a:srgbClr val="000000"/>
              </a:solidFill>
              <a:latin typeface="Arial Rounded MT Bold"/>
            </a:endParaRPr>
          </a:p>
          <a:p>
            <a:endParaRPr lang="fr-FR" dirty="0">
              <a:latin typeface="Arial Rounded MT Bold" pitchFamily="34" charset="0"/>
            </a:endParaRPr>
          </a:p>
        </p:txBody>
      </p:sp>
      <p:pic>
        <p:nvPicPr>
          <p:cNvPr id="1026" name="Picture 2" descr="http://en.clipart-fr.com/data/icons/Softwares/icones_0133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753357" y="1663255"/>
            <a:ext cx="652947" cy="652948"/>
          </a:xfrm>
          <a:prstGeom prst="rect">
            <a:avLst/>
          </a:prstGeom>
          <a:noFill/>
        </p:spPr>
      </p:pic>
      <p:pic>
        <p:nvPicPr>
          <p:cNvPr id="5" name="Picture 2" descr="http://en.clipart-fr.com/data/icons/Softwares/icones_0133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799877" y="3483631"/>
            <a:ext cx="652947" cy="6529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en.clipart-fr.com/data/icons/Softwares/icones_0133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252843" y="1624755"/>
            <a:ext cx="652947" cy="652948"/>
          </a:xfrm>
          <a:prstGeom prst="rect">
            <a:avLst/>
          </a:prstGeom>
          <a:noFill/>
        </p:spPr>
      </p:pic>
      <p:grpSp>
        <p:nvGrpSpPr>
          <p:cNvPr id="6" name="Groupe 5"/>
          <p:cNvGrpSpPr/>
          <p:nvPr/>
        </p:nvGrpSpPr>
        <p:grpSpPr>
          <a:xfrm>
            <a:off x="5326065" y="1368873"/>
            <a:ext cx="2919414" cy="3967186"/>
            <a:chOff x="2428860" y="714356"/>
            <a:chExt cx="2919414" cy="3967186"/>
          </a:xfrm>
        </p:grpSpPr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643174" y="4071942"/>
              <a:ext cx="270510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" name="Organigramme : Extraire 7"/>
            <p:cNvSpPr/>
            <p:nvPr/>
          </p:nvSpPr>
          <p:spPr>
            <a:xfrm flipV="1">
              <a:off x="2428860" y="3143248"/>
              <a:ext cx="2857520" cy="1000132"/>
            </a:xfrm>
            <a:prstGeom prst="flowChartExtra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428860" y="714356"/>
              <a:ext cx="2857520" cy="242889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500298" y="1142984"/>
              <a:ext cx="642942" cy="185738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179848" y="1142984"/>
              <a:ext cx="642942" cy="185738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881432" y="1142984"/>
              <a:ext cx="642942" cy="185738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572000" y="1142984"/>
              <a:ext cx="642942" cy="185738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571736" y="2714620"/>
              <a:ext cx="500066" cy="142876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571736" y="2528021"/>
              <a:ext cx="500066" cy="142876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571736" y="2324379"/>
              <a:ext cx="500066" cy="142876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571736" y="2120737"/>
              <a:ext cx="500066" cy="142876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571736" y="1917095"/>
              <a:ext cx="500066" cy="142876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253065" y="2715310"/>
              <a:ext cx="500066" cy="142876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253065" y="2528711"/>
              <a:ext cx="500066" cy="142876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253065" y="2325069"/>
              <a:ext cx="500066" cy="142876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951092" y="2709284"/>
              <a:ext cx="500066" cy="142876"/>
            </a:xfrm>
            <a:prstGeom prst="rect">
              <a:avLst/>
            </a:prstGeom>
            <a:solidFill>
              <a:srgbClr val="FFC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951092" y="2522685"/>
              <a:ext cx="500066" cy="142876"/>
            </a:xfrm>
            <a:prstGeom prst="rect">
              <a:avLst/>
            </a:prstGeom>
            <a:solidFill>
              <a:srgbClr val="FFC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951092" y="2319043"/>
              <a:ext cx="500066" cy="142876"/>
            </a:xfrm>
            <a:prstGeom prst="rect">
              <a:avLst/>
            </a:prstGeom>
            <a:solidFill>
              <a:srgbClr val="FFC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640770" y="2714275"/>
              <a:ext cx="500066" cy="142876"/>
            </a:xfrm>
            <a:prstGeom prst="rect">
              <a:avLst/>
            </a:prstGeom>
            <a:solidFill>
              <a:srgbClr val="00CC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640770" y="2527676"/>
              <a:ext cx="500066" cy="142876"/>
            </a:xfrm>
            <a:prstGeom prst="rect">
              <a:avLst/>
            </a:prstGeom>
            <a:solidFill>
              <a:srgbClr val="00CC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640770" y="2324034"/>
              <a:ext cx="500066" cy="142876"/>
            </a:xfrm>
            <a:prstGeom prst="rect">
              <a:avLst/>
            </a:prstGeom>
            <a:solidFill>
              <a:srgbClr val="00CC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640770" y="2137780"/>
              <a:ext cx="500066" cy="142876"/>
            </a:xfrm>
            <a:prstGeom prst="rect">
              <a:avLst/>
            </a:prstGeom>
            <a:solidFill>
              <a:srgbClr val="00CC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640770" y="1951181"/>
              <a:ext cx="500066" cy="142876"/>
            </a:xfrm>
            <a:prstGeom prst="rect">
              <a:avLst/>
            </a:prstGeom>
            <a:solidFill>
              <a:srgbClr val="00CC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4640770" y="1747539"/>
              <a:ext cx="500066" cy="142876"/>
            </a:xfrm>
            <a:prstGeom prst="rect">
              <a:avLst/>
            </a:prstGeom>
            <a:solidFill>
              <a:srgbClr val="00CC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1" name="ZoneTexte 30"/>
            <p:cNvSpPr txBox="1"/>
            <p:nvPr/>
          </p:nvSpPr>
          <p:spPr>
            <a:xfrm>
              <a:off x="2555705" y="714356"/>
              <a:ext cx="50847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 smtClean="0"/>
                <a:t>1 ou 2</a:t>
              </a:r>
            </a:p>
            <a:p>
              <a:pPr algn="ctr"/>
              <a:r>
                <a:rPr lang="fr-FR" sz="1000" dirty="0" smtClean="0"/>
                <a:t>basse</a:t>
              </a:r>
              <a:endParaRPr lang="fr-FR" sz="1000" dirty="0"/>
            </a:p>
          </p:txBody>
        </p:sp>
        <p:sp>
          <p:nvSpPr>
            <p:cNvPr id="32" name="ZoneTexte 31"/>
            <p:cNvSpPr txBox="1"/>
            <p:nvPr/>
          </p:nvSpPr>
          <p:spPr>
            <a:xfrm>
              <a:off x="3282400" y="714356"/>
              <a:ext cx="55656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 smtClean="0"/>
                <a:t>0 ou 3</a:t>
              </a:r>
            </a:p>
            <a:p>
              <a:pPr algn="ctr"/>
              <a:r>
                <a:rPr lang="fr-FR" sz="1000" dirty="0" smtClean="0"/>
                <a:t>normal</a:t>
              </a:r>
              <a:endParaRPr lang="fr-FR" sz="1000" dirty="0"/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3955015" y="714356"/>
              <a:ext cx="61747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 smtClean="0"/>
                <a:t>4 ou 5</a:t>
              </a:r>
            </a:p>
            <a:p>
              <a:pPr algn="ctr"/>
              <a:r>
                <a:rPr lang="fr-FR" sz="1000" dirty="0" smtClean="0"/>
                <a:t>medium</a:t>
              </a:r>
              <a:endParaRPr lang="fr-FR" sz="1000" dirty="0"/>
            </a:p>
          </p:txBody>
        </p:sp>
        <p:sp>
          <p:nvSpPr>
            <p:cNvPr id="35" name="ZoneTexte 34"/>
            <p:cNvSpPr txBox="1"/>
            <p:nvPr/>
          </p:nvSpPr>
          <p:spPr>
            <a:xfrm>
              <a:off x="4656467" y="714356"/>
              <a:ext cx="50847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 smtClean="0"/>
                <a:t>6 ou 7</a:t>
              </a:r>
            </a:p>
            <a:p>
              <a:pPr algn="ctr"/>
              <a:r>
                <a:rPr lang="fr-FR" sz="1000" dirty="0" smtClean="0"/>
                <a:t>haute</a:t>
              </a:r>
              <a:endParaRPr lang="fr-FR" sz="1000" dirty="0"/>
            </a:p>
          </p:txBody>
        </p:sp>
      </p:grpSp>
      <p:sp>
        <p:nvSpPr>
          <p:cNvPr id="36" name="ZoneTexte 35"/>
          <p:cNvSpPr txBox="1"/>
          <p:nvPr/>
        </p:nvSpPr>
        <p:spPr>
          <a:xfrm>
            <a:off x="2040556" y="1694050"/>
            <a:ext cx="2976136" cy="23391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i="1" dirty="0" smtClean="0">
                <a:latin typeface="Arial Rounded MT Bold" pitchFamily="34" charset="0"/>
              </a:rPr>
              <a:t>Exemple </a:t>
            </a:r>
          </a:p>
          <a:p>
            <a:r>
              <a:rPr lang="fr-FR" dirty="0" smtClean="0">
                <a:latin typeface="Arial Rounded MT Bold" pitchFamily="34" charset="0"/>
              </a:rPr>
              <a:t/>
            </a:r>
            <a:br>
              <a:rPr lang="fr-FR" dirty="0" smtClean="0">
                <a:latin typeface="Arial Rounded MT Bold" pitchFamily="34" charset="0"/>
              </a:rPr>
            </a:br>
            <a:r>
              <a:rPr lang="fr-FR" dirty="0" smtClean="0">
                <a:latin typeface="Arial Rounded MT Bold" pitchFamily="34" charset="0"/>
              </a:rPr>
              <a:t>Dans les commutateurs</a:t>
            </a:r>
            <a:br>
              <a:rPr lang="fr-FR" dirty="0" smtClean="0">
                <a:latin typeface="Arial Rounded MT Bold" pitchFamily="34" charset="0"/>
              </a:rPr>
            </a:br>
            <a:r>
              <a:rPr lang="fr-FR" dirty="0" smtClean="0">
                <a:latin typeface="Arial Rounded MT Bold" pitchFamily="34" charset="0"/>
              </a:rPr>
              <a:t>HP, en mode QoS, 4 files</a:t>
            </a:r>
            <a:br>
              <a:rPr lang="fr-FR" dirty="0" smtClean="0">
                <a:latin typeface="Arial Rounded MT Bold" pitchFamily="34" charset="0"/>
              </a:rPr>
            </a:br>
            <a:r>
              <a:rPr lang="fr-FR" dirty="0" smtClean="0">
                <a:latin typeface="Arial Rounded MT Bold" pitchFamily="34" charset="0"/>
              </a:rPr>
              <a:t>sont créées pour chaque</a:t>
            </a:r>
            <a:br>
              <a:rPr lang="fr-FR" dirty="0" smtClean="0">
                <a:latin typeface="Arial Rounded MT Bold" pitchFamily="34" charset="0"/>
              </a:rPr>
            </a:br>
            <a:r>
              <a:rPr lang="fr-FR" dirty="0" smtClean="0">
                <a:latin typeface="Arial Rounded MT Bold" pitchFamily="34" charset="0"/>
              </a:rPr>
              <a:t>port en sortie.</a:t>
            </a:r>
          </a:p>
          <a:p>
            <a:pPr>
              <a:buFontTx/>
              <a:buChar char="-"/>
            </a:pPr>
            <a:r>
              <a:rPr lang="fr-FR" sz="1600" dirty="0" smtClean="0">
                <a:latin typeface="Arial Rounded MT Bold" pitchFamily="34" charset="0"/>
              </a:rPr>
              <a:t> 6-7 est la plus prioritaire</a:t>
            </a:r>
          </a:p>
          <a:p>
            <a:pPr>
              <a:buFontTx/>
              <a:buChar char="-"/>
            </a:pPr>
            <a:r>
              <a:rPr lang="fr-FR" sz="1600" dirty="0">
                <a:latin typeface="Arial Rounded MT Bold" pitchFamily="34" charset="0"/>
              </a:rPr>
              <a:t> </a:t>
            </a:r>
            <a:r>
              <a:rPr lang="fr-FR" sz="1600" dirty="0" smtClean="0">
                <a:latin typeface="Arial Rounded MT Bold" pitchFamily="34" charset="0"/>
              </a:rPr>
              <a:t>1-2 est la moins prioritaire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939755" y="26"/>
            <a:ext cx="782913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66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P</a:t>
            </a:r>
            <a:r>
              <a:rPr lang="fr-FR" sz="6600" dirty="0" smtClean="0">
                <a:latin typeface="Arial Rounded MT Bold" pitchFamily="34" charset="0"/>
              </a:rPr>
              <a:t>rincipe </a:t>
            </a:r>
            <a:r>
              <a:rPr lang="fr-FR" sz="66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G</a:t>
            </a:r>
            <a:r>
              <a:rPr lang="fr-FR" sz="6600" dirty="0" smtClean="0">
                <a:latin typeface="Arial Rounded MT Bold" pitchFamily="34" charset="0"/>
              </a:rPr>
              <a:t>énéraux</a:t>
            </a:r>
            <a:endParaRPr lang="fr-FR" sz="6600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en.clipart-fr.com/data/icons/Softwares/icones_0133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252843" y="1663255"/>
            <a:ext cx="652947" cy="652948"/>
          </a:xfrm>
          <a:prstGeom prst="rect">
            <a:avLst/>
          </a:prstGeom>
          <a:noFill/>
        </p:spPr>
      </p:pic>
      <p:grpSp>
        <p:nvGrpSpPr>
          <p:cNvPr id="2" name="Groupe 5"/>
          <p:cNvGrpSpPr/>
          <p:nvPr/>
        </p:nvGrpSpPr>
        <p:grpSpPr>
          <a:xfrm>
            <a:off x="6086440" y="1368873"/>
            <a:ext cx="2919414" cy="3967186"/>
            <a:chOff x="2428860" y="714356"/>
            <a:chExt cx="2919414" cy="3967186"/>
          </a:xfrm>
        </p:grpSpPr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643174" y="4071942"/>
              <a:ext cx="270510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" name="Organigramme : Extraire 7"/>
            <p:cNvSpPr/>
            <p:nvPr/>
          </p:nvSpPr>
          <p:spPr>
            <a:xfrm flipV="1">
              <a:off x="2428860" y="3143248"/>
              <a:ext cx="2857520" cy="1000132"/>
            </a:xfrm>
            <a:prstGeom prst="flowChartExtra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428860" y="714356"/>
              <a:ext cx="2857520" cy="242889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500298" y="1142984"/>
              <a:ext cx="642942" cy="185738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179848" y="1142984"/>
              <a:ext cx="642942" cy="185738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881432" y="1142984"/>
              <a:ext cx="642942" cy="185738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572000" y="1142984"/>
              <a:ext cx="642942" cy="185738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571736" y="2714620"/>
              <a:ext cx="500066" cy="142876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571736" y="2528021"/>
              <a:ext cx="500066" cy="142876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571736" y="2324379"/>
              <a:ext cx="500066" cy="142876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571736" y="2120737"/>
              <a:ext cx="500066" cy="142876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571736" y="1917095"/>
              <a:ext cx="500066" cy="142876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253065" y="2715310"/>
              <a:ext cx="500066" cy="142876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253065" y="2528711"/>
              <a:ext cx="500066" cy="142876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253065" y="2325069"/>
              <a:ext cx="500066" cy="142876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951092" y="2709284"/>
              <a:ext cx="500066" cy="142876"/>
            </a:xfrm>
            <a:prstGeom prst="rect">
              <a:avLst/>
            </a:prstGeom>
            <a:solidFill>
              <a:srgbClr val="FFC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951092" y="2522685"/>
              <a:ext cx="500066" cy="142876"/>
            </a:xfrm>
            <a:prstGeom prst="rect">
              <a:avLst/>
            </a:prstGeom>
            <a:solidFill>
              <a:srgbClr val="FFC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951092" y="2319043"/>
              <a:ext cx="500066" cy="142876"/>
            </a:xfrm>
            <a:prstGeom prst="rect">
              <a:avLst/>
            </a:prstGeom>
            <a:solidFill>
              <a:srgbClr val="FFC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640770" y="2714275"/>
              <a:ext cx="500066" cy="142876"/>
            </a:xfrm>
            <a:prstGeom prst="rect">
              <a:avLst/>
            </a:prstGeom>
            <a:solidFill>
              <a:srgbClr val="00CC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640770" y="2527676"/>
              <a:ext cx="500066" cy="142876"/>
            </a:xfrm>
            <a:prstGeom prst="rect">
              <a:avLst/>
            </a:prstGeom>
            <a:solidFill>
              <a:srgbClr val="00CC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640770" y="2324034"/>
              <a:ext cx="500066" cy="142876"/>
            </a:xfrm>
            <a:prstGeom prst="rect">
              <a:avLst/>
            </a:prstGeom>
            <a:solidFill>
              <a:srgbClr val="00CC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640770" y="2137780"/>
              <a:ext cx="500066" cy="142876"/>
            </a:xfrm>
            <a:prstGeom prst="rect">
              <a:avLst/>
            </a:prstGeom>
            <a:solidFill>
              <a:srgbClr val="00CC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640770" y="1951181"/>
              <a:ext cx="500066" cy="142876"/>
            </a:xfrm>
            <a:prstGeom prst="rect">
              <a:avLst/>
            </a:prstGeom>
            <a:solidFill>
              <a:srgbClr val="00CC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4640770" y="1747539"/>
              <a:ext cx="500066" cy="142876"/>
            </a:xfrm>
            <a:prstGeom prst="rect">
              <a:avLst/>
            </a:prstGeom>
            <a:solidFill>
              <a:srgbClr val="00CC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1" name="ZoneTexte 30"/>
            <p:cNvSpPr txBox="1"/>
            <p:nvPr/>
          </p:nvSpPr>
          <p:spPr>
            <a:xfrm>
              <a:off x="2555705" y="714356"/>
              <a:ext cx="50847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 smtClean="0"/>
                <a:t>1 ou 2</a:t>
              </a:r>
            </a:p>
            <a:p>
              <a:pPr algn="ctr"/>
              <a:r>
                <a:rPr lang="fr-FR" sz="1000" dirty="0" smtClean="0"/>
                <a:t>basse</a:t>
              </a:r>
              <a:endParaRPr lang="fr-FR" sz="1000" dirty="0"/>
            </a:p>
          </p:txBody>
        </p:sp>
        <p:sp>
          <p:nvSpPr>
            <p:cNvPr id="32" name="ZoneTexte 31"/>
            <p:cNvSpPr txBox="1"/>
            <p:nvPr/>
          </p:nvSpPr>
          <p:spPr>
            <a:xfrm>
              <a:off x="3282400" y="714356"/>
              <a:ext cx="55656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 smtClean="0"/>
                <a:t>0 ou 3</a:t>
              </a:r>
            </a:p>
            <a:p>
              <a:pPr algn="ctr"/>
              <a:r>
                <a:rPr lang="fr-FR" sz="1000" dirty="0" smtClean="0"/>
                <a:t>normal</a:t>
              </a:r>
              <a:endParaRPr lang="fr-FR" sz="1000" dirty="0"/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3955015" y="714356"/>
              <a:ext cx="61747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 smtClean="0"/>
                <a:t>4 ou 5</a:t>
              </a:r>
            </a:p>
            <a:p>
              <a:pPr algn="ctr"/>
              <a:r>
                <a:rPr lang="fr-FR" sz="1000" dirty="0" smtClean="0"/>
                <a:t>medium</a:t>
              </a:r>
              <a:endParaRPr lang="fr-FR" sz="1000" dirty="0"/>
            </a:p>
          </p:txBody>
        </p:sp>
        <p:sp>
          <p:nvSpPr>
            <p:cNvPr id="35" name="ZoneTexte 34"/>
            <p:cNvSpPr txBox="1"/>
            <p:nvPr/>
          </p:nvSpPr>
          <p:spPr>
            <a:xfrm>
              <a:off x="4656467" y="714356"/>
              <a:ext cx="50847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 smtClean="0"/>
                <a:t>6 ou 7</a:t>
              </a:r>
            </a:p>
            <a:p>
              <a:pPr algn="ctr"/>
              <a:r>
                <a:rPr lang="fr-FR" sz="1000" dirty="0" smtClean="0"/>
                <a:t>haute</a:t>
              </a:r>
              <a:endParaRPr lang="fr-FR" sz="1000" dirty="0"/>
            </a:p>
          </p:txBody>
        </p:sp>
      </p:grpSp>
      <p:sp>
        <p:nvSpPr>
          <p:cNvPr id="36" name="ZoneTexte 35"/>
          <p:cNvSpPr txBox="1"/>
          <p:nvPr/>
        </p:nvSpPr>
        <p:spPr>
          <a:xfrm>
            <a:off x="1973180" y="1732551"/>
            <a:ext cx="4811189" cy="42319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i="1" dirty="0" smtClean="0">
                <a:latin typeface="Arial Rounded MT Bold" pitchFamily="34" charset="0"/>
              </a:rPr>
              <a:t>Ordre de traitement</a:t>
            </a:r>
          </a:p>
          <a:p>
            <a:r>
              <a:rPr lang="fr-FR" dirty="0" smtClean="0">
                <a:latin typeface="Arial Rounded MT Bold" pitchFamily="34" charset="0"/>
              </a:rPr>
              <a:t/>
            </a:r>
            <a:br>
              <a:rPr lang="fr-FR" dirty="0" smtClean="0">
                <a:latin typeface="Arial Rounded MT Bold" pitchFamily="34" charset="0"/>
              </a:rPr>
            </a:br>
            <a:r>
              <a:rPr lang="fr-FR" dirty="0" smtClean="0">
                <a:latin typeface="Arial Rounded MT Bold" pitchFamily="34" charset="0"/>
              </a:rPr>
              <a:t>Différents algorithmes : </a:t>
            </a:r>
            <a:br>
              <a:rPr lang="fr-FR" dirty="0" smtClean="0">
                <a:latin typeface="Arial Rounded MT Bold" pitchFamily="34" charset="0"/>
              </a:rPr>
            </a:br>
            <a:endParaRPr lang="fr-FR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fr-FR" sz="1600" dirty="0" smtClean="0">
                <a:latin typeface="Arial Rounded MT Bold" pitchFamily="34" charset="0"/>
              </a:rPr>
              <a:t> </a:t>
            </a:r>
            <a:r>
              <a:rPr lang="fr-FR" sz="1600" b="1" i="1" dirty="0" smtClean="0">
                <a:latin typeface="Arial Rounded MT Bold" pitchFamily="34" charset="0"/>
              </a:rPr>
              <a:t>Priorité stricte</a:t>
            </a:r>
          </a:p>
          <a:p>
            <a:pPr>
              <a:spcBef>
                <a:spcPts val="600"/>
              </a:spcBef>
            </a:pPr>
            <a:r>
              <a:rPr lang="fr-FR" sz="1600" dirty="0" smtClean="0">
                <a:latin typeface="Arial Rounded MT Bold" pitchFamily="34" charset="0"/>
              </a:rPr>
              <a:t>La file de priorité N est vidée </a:t>
            </a:r>
            <a:br>
              <a:rPr lang="fr-FR" sz="1600" dirty="0" smtClean="0">
                <a:latin typeface="Arial Rounded MT Bold" pitchFamily="34" charset="0"/>
              </a:rPr>
            </a:br>
            <a:r>
              <a:rPr lang="fr-FR" sz="1600" dirty="0" smtClean="0">
                <a:latin typeface="Arial Rounded MT Bold" pitchFamily="34" charset="0"/>
              </a:rPr>
              <a:t>avant d’entamer la file de priorité N-1</a:t>
            </a:r>
          </a:p>
          <a:p>
            <a:endParaRPr lang="fr-FR" sz="1600" dirty="0" smtClean="0">
              <a:latin typeface="Arial Rounded MT Bold" pitchFamily="34" charset="0"/>
            </a:endParaRPr>
          </a:p>
          <a:p>
            <a:pPr>
              <a:spcBef>
                <a:spcPts val="600"/>
              </a:spcBef>
              <a:buFontTx/>
              <a:buChar char="-"/>
            </a:pPr>
            <a:r>
              <a:rPr lang="fr-FR" sz="1600" dirty="0">
                <a:latin typeface="Arial Rounded MT Bold" pitchFamily="34" charset="0"/>
              </a:rPr>
              <a:t> </a:t>
            </a:r>
            <a:r>
              <a:rPr lang="fr-FR" sz="1600" b="1" i="1" dirty="0" smtClean="0">
                <a:latin typeface="Arial Rounded MT Bold" pitchFamily="34" charset="0"/>
              </a:rPr>
              <a:t>Tour de rôle </a:t>
            </a:r>
            <a:r>
              <a:rPr lang="fr-FR" sz="1600" dirty="0" smtClean="0">
                <a:latin typeface="Arial Rounded MT Bold" pitchFamily="34" charset="0"/>
              </a:rPr>
              <a:t>: </a:t>
            </a:r>
            <a:br>
              <a:rPr lang="fr-FR" sz="1600" dirty="0" smtClean="0">
                <a:latin typeface="Arial Rounded MT Bold" pitchFamily="34" charset="0"/>
              </a:rPr>
            </a:br>
            <a:r>
              <a:rPr lang="fr-FR" sz="1600" dirty="0" smtClean="0">
                <a:latin typeface="Arial Rounded MT Bold" pitchFamily="34" charset="0"/>
              </a:rPr>
              <a:t>1 paquet de chaque file est traité à tour de rôle</a:t>
            </a:r>
          </a:p>
          <a:p>
            <a:pPr>
              <a:buFontTx/>
              <a:buChar char="-"/>
            </a:pPr>
            <a:endParaRPr lang="fr-FR" sz="16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fr-FR" sz="1600" b="1" i="1" dirty="0">
                <a:latin typeface="Arial Rounded MT Bold" pitchFamily="34" charset="0"/>
              </a:rPr>
              <a:t> </a:t>
            </a:r>
            <a:r>
              <a:rPr lang="fr-FR" sz="1600" b="1" i="1" dirty="0" smtClean="0">
                <a:latin typeface="Arial Rounded MT Bold" pitchFamily="34" charset="0"/>
              </a:rPr>
              <a:t>Priorité pondérée</a:t>
            </a:r>
          </a:p>
          <a:p>
            <a:pPr>
              <a:spcBef>
                <a:spcPts val="600"/>
              </a:spcBef>
            </a:pPr>
            <a:r>
              <a:rPr lang="fr-FR" sz="1600" dirty="0" smtClean="0">
                <a:latin typeface="Arial Rounded MT Bold" pitchFamily="34" charset="0"/>
              </a:rPr>
              <a:t>Exemple  : on traite 8 paquets de la file N</a:t>
            </a:r>
            <a:br>
              <a:rPr lang="fr-FR" sz="1600" dirty="0" smtClean="0">
                <a:latin typeface="Arial Rounded MT Bold" pitchFamily="34" charset="0"/>
              </a:rPr>
            </a:br>
            <a:r>
              <a:rPr lang="fr-FR" sz="1600" dirty="0" smtClean="0">
                <a:latin typeface="Arial Rounded MT Bold" pitchFamily="34" charset="0"/>
              </a:rPr>
              <a:t>puis 4 de la file N-1, puis 2, puis 1 ...</a:t>
            </a:r>
          </a:p>
          <a:p>
            <a:pPr>
              <a:buFontTx/>
              <a:buChar char="-"/>
            </a:pPr>
            <a:endParaRPr lang="fr-FR" sz="1600" dirty="0" smtClean="0">
              <a:latin typeface="Arial Rounded MT Bold" pitchFamily="34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939755" y="26"/>
            <a:ext cx="782913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66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P</a:t>
            </a:r>
            <a:r>
              <a:rPr lang="fr-FR" sz="6600" dirty="0" smtClean="0">
                <a:latin typeface="Arial Rounded MT Bold" pitchFamily="34" charset="0"/>
              </a:rPr>
              <a:t>rincipe </a:t>
            </a:r>
            <a:r>
              <a:rPr lang="fr-FR" sz="66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G</a:t>
            </a:r>
            <a:r>
              <a:rPr lang="fr-FR" sz="6600" dirty="0" smtClean="0">
                <a:latin typeface="Arial Rounded MT Bold" pitchFamily="34" charset="0"/>
              </a:rPr>
              <a:t>énéraux</a:t>
            </a:r>
            <a:endParaRPr lang="fr-FR" sz="6600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76894" y="1896176"/>
            <a:ext cx="1825935" cy="2459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http://en.clipart-fr.com/data/icons/Softwares/icones_0133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1252843" y="1663255"/>
            <a:ext cx="652947" cy="652948"/>
          </a:xfrm>
          <a:prstGeom prst="rect">
            <a:avLst/>
          </a:prstGeom>
          <a:noFill/>
        </p:spPr>
      </p:pic>
      <p:sp>
        <p:nvSpPr>
          <p:cNvPr id="36" name="ZoneTexte 35"/>
          <p:cNvSpPr txBox="1"/>
          <p:nvPr/>
        </p:nvSpPr>
        <p:spPr>
          <a:xfrm>
            <a:off x="1944297" y="1722928"/>
            <a:ext cx="5436425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latin typeface="Arial Rounded MT Bold" pitchFamily="34" charset="0"/>
              </a:rPr>
              <a:t>Prioriser selon quel critère ?</a:t>
            </a:r>
          </a:p>
          <a:p>
            <a:endParaRPr lang="fr-FR" sz="2400" i="1" dirty="0">
              <a:latin typeface="Arial Rounded MT Bold" pitchFamily="34" charset="0"/>
            </a:endParaRPr>
          </a:p>
          <a:p>
            <a:pPr>
              <a:spcAft>
                <a:spcPts val="600"/>
              </a:spcAft>
              <a:buBlip>
                <a:blip r:embed="rId4"/>
              </a:buBlip>
            </a:pPr>
            <a:r>
              <a:rPr lang="fr-FR" i="1" dirty="0" smtClean="0">
                <a:latin typeface="Arial Rounded MT Bold" pitchFamily="34" charset="0"/>
              </a:rPr>
              <a:t> Le VLAN d'origine de la trame</a:t>
            </a:r>
            <a:r>
              <a:rPr lang="fr-FR" i="1" dirty="0" smtClean="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r>
              <a:rPr lang="fr-FR" i="1" dirty="0" smtClean="0">
                <a:latin typeface="Arial Rounded MT Bold" pitchFamily="34" charset="0"/>
              </a:rPr>
              <a:t>;</a:t>
            </a:r>
          </a:p>
          <a:p>
            <a:pPr>
              <a:spcAft>
                <a:spcPts val="600"/>
              </a:spcAft>
              <a:buBlip>
                <a:blip r:embed="rId4"/>
              </a:buBlip>
            </a:pPr>
            <a:r>
              <a:rPr lang="fr-FR" i="1" dirty="0" smtClean="0">
                <a:latin typeface="Arial Rounded MT Bold" pitchFamily="34" charset="0"/>
              </a:rPr>
              <a:t> Le port UDP/TCP du paquet IP</a:t>
            </a:r>
            <a:r>
              <a:rPr lang="fr-FR" i="1" dirty="0">
                <a:latin typeface="Arial Rounded MT Bold" pitchFamily="34" charset="0"/>
              </a:rPr>
              <a:t> ;</a:t>
            </a:r>
            <a:endParaRPr lang="fr-FR" i="1" dirty="0" smtClean="0">
              <a:latin typeface="Arial Rounded MT Bold" pitchFamily="34" charset="0"/>
            </a:endParaRPr>
          </a:p>
          <a:p>
            <a:pPr>
              <a:spcAft>
                <a:spcPts val="600"/>
              </a:spcAft>
              <a:buBlip>
                <a:blip r:embed="rId4"/>
              </a:buBlip>
            </a:pPr>
            <a:r>
              <a:rPr lang="fr-FR" i="1" dirty="0" smtClean="0">
                <a:latin typeface="Arial Rounded MT Bold" pitchFamily="34" charset="0"/>
              </a:rPr>
              <a:t> Une adresse IP source ou de destination </a:t>
            </a:r>
            <a:r>
              <a:rPr lang="fr-FR" i="1" dirty="0">
                <a:latin typeface="Arial Rounded MT Bold" pitchFamily="34" charset="0"/>
              </a:rPr>
              <a:t>;</a:t>
            </a:r>
            <a:r>
              <a:rPr lang="fr-FR" i="1" dirty="0" smtClean="0">
                <a:latin typeface="Arial Rounded MT Bold" pitchFamily="34" charset="0"/>
              </a:rPr>
              <a:t> </a:t>
            </a:r>
          </a:p>
          <a:p>
            <a:pPr>
              <a:spcAft>
                <a:spcPts val="600"/>
              </a:spcAft>
              <a:buBlip>
                <a:blip r:embed="rId4"/>
              </a:buBlip>
            </a:pPr>
            <a:r>
              <a:rPr lang="fr-FR" i="1" dirty="0" smtClean="0">
                <a:latin typeface="Arial Rounded MT Bold" pitchFamily="34" charset="0"/>
              </a:rPr>
              <a:t> Une interface d'entrée dans le commutateur</a:t>
            </a:r>
            <a:r>
              <a:rPr lang="fr-FR" i="1" dirty="0">
                <a:latin typeface="Arial Rounded MT Bold" pitchFamily="34" charset="0"/>
              </a:rPr>
              <a:t> ;</a:t>
            </a:r>
            <a:r>
              <a:rPr lang="fr-FR" i="1" dirty="0" smtClean="0">
                <a:latin typeface="Arial Rounded MT Bold" pitchFamily="34" charset="0"/>
              </a:rPr>
              <a:t> </a:t>
            </a:r>
          </a:p>
          <a:p>
            <a:pPr>
              <a:spcAft>
                <a:spcPts val="600"/>
              </a:spcAft>
              <a:buBlip>
                <a:blip r:embed="rId4"/>
              </a:buBlip>
            </a:pPr>
            <a:r>
              <a:rPr lang="fr-FR" i="1" dirty="0" smtClean="0">
                <a:latin typeface="Arial Rounded MT Bold" pitchFamily="34" charset="0"/>
              </a:rPr>
              <a:t> Des informations de priorité déjà </a:t>
            </a:r>
          </a:p>
          <a:p>
            <a:pPr>
              <a:spcAft>
                <a:spcPts val="600"/>
              </a:spcAft>
            </a:pPr>
            <a:r>
              <a:rPr lang="fr-FR" i="1" dirty="0">
                <a:latin typeface="Arial Rounded MT Bold" pitchFamily="34" charset="0"/>
              </a:rPr>
              <a:t> </a:t>
            </a:r>
            <a:r>
              <a:rPr lang="fr-FR" i="1" dirty="0" smtClean="0">
                <a:latin typeface="Arial Rounded MT Bold" pitchFamily="34" charset="0"/>
              </a:rPr>
              <a:t>   présentes dans la trame.</a:t>
            </a:r>
          </a:p>
          <a:p>
            <a:endParaRPr lang="fr-FR" i="1" dirty="0" smtClean="0">
              <a:latin typeface="Arial Rounded MT Bold" pitchFamily="34" charset="0"/>
            </a:endParaRPr>
          </a:p>
          <a:p>
            <a:r>
              <a:rPr lang="fr-FR" dirty="0" smtClean="0">
                <a:latin typeface="Arial Rounded MT Bold" pitchFamily="34" charset="0"/>
              </a:rPr>
              <a:t/>
            </a:r>
            <a:br>
              <a:rPr lang="fr-FR" dirty="0" smtClean="0">
                <a:latin typeface="Arial Rounded MT Bold" pitchFamily="34" charset="0"/>
              </a:rPr>
            </a:br>
            <a:endParaRPr lang="fr-FR" sz="1600" dirty="0" smtClean="0">
              <a:latin typeface="Arial Rounded MT Bold" pitchFamily="34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939755" y="26"/>
            <a:ext cx="782913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66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P</a:t>
            </a:r>
            <a:r>
              <a:rPr lang="fr-FR" sz="6600" dirty="0" smtClean="0">
                <a:latin typeface="Arial Rounded MT Bold" pitchFamily="34" charset="0"/>
              </a:rPr>
              <a:t>rincipe </a:t>
            </a:r>
            <a:r>
              <a:rPr lang="fr-FR" sz="66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G</a:t>
            </a:r>
            <a:r>
              <a:rPr lang="fr-FR" sz="6600" dirty="0" smtClean="0">
                <a:latin typeface="Arial Rounded MT Bold" pitchFamily="34" charset="0"/>
              </a:rPr>
              <a:t>énéraux</a:t>
            </a:r>
            <a:endParaRPr lang="fr-FR" sz="6600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982804" y="2367815"/>
            <a:ext cx="6833937" cy="352284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026" name="Picture 2" descr="http://en.clipart-fr.com/data/icons/Softwares/icones_0133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252843" y="1663255"/>
            <a:ext cx="652947" cy="652948"/>
          </a:xfrm>
          <a:prstGeom prst="rect">
            <a:avLst/>
          </a:prstGeom>
          <a:noFill/>
        </p:spPr>
      </p:pic>
      <p:sp>
        <p:nvSpPr>
          <p:cNvPr id="36" name="ZoneTexte 35"/>
          <p:cNvSpPr txBox="1"/>
          <p:nvPr/>
        </p:nvSpPr>
        <p:spPr>
          <a:xfrm>
            <a:off x="1944297" y="1722928"/>
            <a:ext cx="5436425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latin typeface="Arial Rounded MT Bold" pitchFamily="34" charset="0"/>
              </a:rPr>
              <a:t>QoS au niveau 2 : standard 802.1p</a:t>
            </a:r>
          </a:p>
          <a:p>
            <a:endParaRPr lang="fr-FR" sz="2400" i="1" dirty="0">
              <a:latin typeface="Arial Rounded MT Bold" pitchFamily="34" charset="0"/>
            </a:endParaRPr>
          </a:p>
          <a:p>
            <a:pPr>
              <a:spcAft>
                <a:spcPts val="600"/>
              </a:spcAft>
              <a:buBlip>
                <a:blip r:embed="rId3"/>
              </a:buBlip>
            </a:pPr>
            <a:endParaRPr lang="fr-FR" i="1" dirty="0" smtClean="0">
              <a:latin typeface="Arial Rounded MT Bold" pitchFamily="34" charset="0"/>
            </a:endParaRPr>
          </a:p>
          <a:p>
            <a:endParaRPr lang="fr-FR" i="1" dirty="0" smtClean="0">
              <a:latin typeface="Arial Rounded MT Bold" pitchFamily="34" charset="0"/>
            </a:endParaRPr>
          </a:p>
          <a:p>
            <a:r>
              <a:rPr lang="fr-FR" dirty="0" smtClean="0">
                <a:latin typeface="Arial Rounded MT Bold" pitchFamily="34" charset="0"/>
              </a:rPr>
              <a:t/>
            </a:r>
            <a:br>
              <a:rPr lang="fr-FR" dirty="0" smtClean="0">
                <a:latin typeface="Arial Rounded MT Bold" pitchFamily="34" charset="0"/>
              </a:rPr>
            </a:br>
            <a:endParaRPr lang="fr-FR" sz="1600" dirty="0" smtClean="0">
              <a:latin typeface="Arial Rounded MT Bold" pitchFamily="34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1295537" y="26"/>
            <a:ext cx="747153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66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A</a:t>
            </a:r>
            <a:r>
              <a:rPr lang="fr-FR" sz="6600" dirty="0" smtClean="0">
                <a:latin typeface="Arial Rounded MT Bold" pitchFamily="34" charset="0"/>
              </a:rPr>
              <a:t>nalyse </a:t>
            </a:r>
            <a:r>
              <a:rPr lang="fr-FR" sz="4000" dirty="0" smtClean="0">
                <a:latin typeface="Arial Rounded MT Bold" pitchFamily="34" charset="0"/>
              </a:rPr>
              <a:t>de </a:t>
            </a:r>
            <a:r>
              <a:rPr lang="fr-FR" sz="66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T</a:t>
            </a:r>
            <a:r>
              <a:rPr lang="fr-FR" sz="6600" dirty="0" smtClean="0">
                <a:latin typeface="Arial Rounded MT Bold" pitchFamily="34" charset="0"/>
              </a:rPr>
              <a:t>rames</a:t>
            </a:r>
            <a:endParaRPr lang="fr-FR" sz="6600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42111" y="2715879"/>
            <a:ext cx="6696075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</p:pic>
      <p:sp>
        <p:nvSpPr>
          <p:cNvPr id="7" name="ZoneTexte 6"/>
          <p:cNvSpPr txBox="1"/>
          <p:nvPr/>
        </p:nvSpPr>
        <p:spPr>
          <a:xfrm>
            <a:off x="4167739" y="2415941"/>
            <a:ext cx="2218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 Rounded MT Bold" pitchFamily="34" charset="0"/>
              </a:rPr>
              <a:t>Trame ETHERNET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350042" y="3463491"/>
            <a:ext cx="2338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 Rounded MT Bold" pitchFamily="34" charset="0"/>
              </a:rPr>
              <a:t>Champ TAG 802.1q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5829701" y="4357036"/>
            <a:ext cx="1421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 Rounded MT Bold" pitchFamily="34" charset="0"/>
              </a:rPr>
              <a:t>Champ TCI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5991725" y="5279458"/>
            <a:ext cx="13393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dirty="0" smtClean="0">
                <a:latin typeface="Arial Rounded MT Bold" pitchFamily="34" charset="0"/>
              </a:rPr>
              <a:t>N° de VLAN</a:t>
            </a:r>
            <a:br>
              <a:rPr lang="fr-FR" sz="1600" dirty="0" smtClean="0">
                <a:latin typeface="Arial Rounded MT Bold" pitchFamily="34" charset="0"/>
              </a:rPr>
            </a:br>
            <a:r>
              <a:rPr lang="fr-FR" sz="1600" dirty="0" smtClean="0">
                <a:latin typeface="Arial Rounded MT Bold" pitchFamily="34" charset="0"/>
              </a:rPr>
              <a:t>12 bits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4195124" y="5268230"/>
            <a:ext cx="9637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dirty="0" smtClean="0">
                <a:latin typeface="Arial Rounded MT Bold" pitchFamily="34" charset="0"/>
              </a:rPr>
              <a:t>Priorité</a:t>
            </a:r>
            <a:br>
              <a:rPr lang="fr-FR" sz="1600" dirty="0" smtClean="0">
                <a:latin typeface="Arial Rounded MT Bold" pitchFamily="34" charset="0"/>
              </a:rPr>
            </a:br>
            <a:r>
              <a:rPr lang="fr-FR" sz="1600" dirty="0" smtClean="0">
                <a:latin typeface="Arial Rounded MT Bold" pitchFamily="34" charset="0"/>
              </a:rPr>
              <a:t>3 bits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982804" y="2367815"/>
            <a:ext cx="6833937" cy="27239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026" name="Picture 2" descr="http://en.clipart-fr.com/data/icons/Softwares/icones_0133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252843" y="1663255"/>
            <a:ext cx="652947" cy="652948"/>
          </a:xfrm>
          <a:prstGeom prst="rect">
            <a:avLst/>
          </a:prstGeom>
          <a:noFill/>
        </p:spPr>
      </p:pic>
      <p:sp>
        <p:nvSpPr>
          <p:cNvPr id="36" name="ZoneTexte 35"/>
          <p:cNvSpPr txBox="1"/>
          <p:nvPr/>
        </p:nvSpPr>
        <p:spPr>
          <a:xfrm>
            <a:off x="1944297" y="1722928"/>
            <a:ext cx="6593311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latin typeface="Arial Rounded MT Bold" pitchFamily="34" charset="0"/>
              </a:rPr>
              <a:t>QoS au niveau 3 : champs CoS / ToS</a:t>
            </a:r>
          </a:p>
          <a:p>
            <a:endParaRPr lang="fr-FR" sz="2400" i="1" dirty="0">
              <a:latin typeface="Arial Rounded MT Bold" pitchFamily="34" charset="0"/>
            </a:endParaRPr>
          </a:p>
          <a:p>
            <a:pPr>
              <a:spcAft>
                <a:spcPts val="600"/>
              </a:spcAft>
              <a:buBlip>
                <a:blip r:embed="rId3"/>
              </a:buBlip>
            </a:pPr>
            <a:endParaRPr lang="fr-FR" i="1" dirty="0" smtClean="0">
              <a:latin typeface="Arial Rounded MT Bold" pitchFamily="34" charset="0"/>
            </a:endParaRPr>
          </a:p>
          <a:p>
            <a:endParaRPr lang="fr-FR" i="1" dirty="0" smtClean="0">
              <a:latin typeface="Arial Rounded MT Bold" pitchFamily="34" charset="0"/>
            </a:endParaRPr>
          </a:p>
          <a:p>
            <a:r>
              <a:rPr lang="fr-FR" dirty="0" smtClean="0">
                <a:latin typeface="Arial Rounded MT Bold" pitchFamily="34" charset="0"/>
              </a:rPr>
              <a:t/>
            </a:r>
            <a:br>
              <a:rPr lang="fr-FR" dirty="0" smtClean="0">
                <a:latin typeface="Arial Rounded MT Bold" pitchFamily="34" charset="0"/>
              </a:rPr>
            </a:br>
            <a:endParaRPr lang="fr-FR" sz="1600" dirty="0" smtClean="0">
              <a:latin typeface="Arial Rounded MT Bold" pitchFamily="34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1156750" y="26"/>
            <a:ext cx="774910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66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A</a:t>
            </a:r>
            <a:r>
              <a:rPr lang="fr-FR" sz="6600" dirty="0" smtClean="0">
                <a:latin typeface="Arial Rounded MT Bold" pitchFamily="34" charset="0"/>
              </a:rPr>
              <a:t>nalyse </a:t>
            </a:r>
            <a:r>
              <a:rPr lang="fr-FR" sz="4000" dirty="0" smtClean="0">
                <a:latin typeface="Arial Rounded MT Bold" pitchFamily="34" charset="0"/>
              </a:rPr>
              <a:t>de </a:t>
            </a:r>
            <a:r>
              <a:rPr lang="fr-FR" sz="66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P</a:t>
            </a:r>
            <a:r>
              <a:rPr lang="fr-FR" sz="6600" dirty="0" smtClean="0">
                <a:latin typeface="Arial Rounded MT Bold" pitchFamily="34" charset="0"/>
              </a:rPr>
              <a:t>aquets</a:t>
            </a:r>
            <a:endParaRPr lang="fr-FR" sz="6600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167739" y="2415941"/>
            <a:ext cx="1312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 Rounded MT Bold" pitchFamily="34" charset="0"/>
              </a:rPr>
              <a:t>Paquet IP 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89571" y="2910138"/>
            <a:ext cx="596265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ZoneTexte 12"/>
          <p:cNvSpPr txBox="1"/>
          <p:nvPr/>
        </p:nvSpPr>
        <p:spPr>
          <a:xfrm>
            <a:off x="5147912" y="3732998"/>
            <a:ext cx="3427349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 Rounded MT Bold" pitchFamily="34" charset="0"/>
              </a:rPr>
              <a:t>ToS – les 3 bits de gauche</a:t>
            </a:r>
            <a:br>
              <a:rPr lang="fr-FR" dirty="0" smtClean="0">
                <a:latin typeface="Arial Rounded MT Bold" pitchFamily="34" charset="0"/>
              </a:rPr>
            </a:br>
            <a:r>
              <a:rPr lang="fr-FR" dirty="0" smtClean="0">
                <a:latin typeface="Arial Rounded MT Bold" pitchFamily="34" charset="0"/>
              </a:rPr>
              <a:t>ou </a:t>
            </a:r>
            <a:br>
              <a:rPr lang="fr-FR" dirty="0" smtClean="0">
                <a:latin typeface="Arial Rounded MT Bold" pitchFamily="34" charset="0"/>
              </a:rPr>
            </a:br>
            <a:r>
              <a:rPr lang="fr-FR" dirty="0" smtClean="0">
                <a:latin typeface="Arial Rounded MT Bold" pitchFamily="34" charset="0"/>
              </a:rPr>
              <a:t>CoS – les 6 bits de gauche</a:t>
            </a:r>
            <a:br>
              <a:rPr lang="fr-FR" dirty="0" smtClean="0">
                <a:latin typeface="Arial Rounded MT Bold" pitchFamily="34" charset="0"/>
              </a:rPr>
            </a:br>
            <a:r>
              <a:rPr lang="fr-FR" sz="1600" dirty="0" smtClean="0">
                <a:latin typeface="Arial Rounded MT Bold" pitchFamily="34" charset="0"/>
              </a:rPr>
              <a:t>(modèle DiffServ – champ DSCP)</a:t>
            </a:r>
            <a:endParaRPr lang="fr-FR" dirty="0" smtClean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ZoneTexte 36"/>
          <p:cNvSpPr txBox="1"/>
          <p:nvPr/>
        </p:nvSpPr>
        <p:spPr>
          <a:xfrm>
            <a:off x="1012547" y="26"/>
            <a:ext cx="80375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66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P</a:t>
            </a:r>
            <a:r>
              <a:rPr lang="fr-FR" sz="6600" dirty="0" smtClean="0">
                <a:latin typeface="Arial Rounded MT Bold" pitchFamily="34" charset="0"/>
              </a:rPr>
              <a:t>arcours </a:t>
            </a:r>
            <a:r>
              <a:rPr lang="fr-FR" sz="4000" dirty="0" smtClean="0">
                <a:latin typeface="Arial Rounded MT Bold" pitchFamily="34" charset="0"/>
              </a:rPr>
              <a:t>des flux </a:t>
            </a:r>
            <a:r>
              <a:rPr lang="fr-FR" sz="66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Q</a:t>
            </a:r>
            <a:r>
              <a:rPr lang="fr-FR" sz="6600" dirty="0" smtClean="0">
                <a:latin typeface="Arial Rounded MT Bold" pitchFamily="34" charset="0"/>
              </a:rPr>
              <a:t>o</a:t>
            </a:r>
            <a:r>
              <a:rPr lang="fr-FR" sz="66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S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6651" y="1081549"/>
            <a:ext cx="6609257" cy="5052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dirty="0" err="1" smtClean="0">
            <a:latin typeface="Arial Rounded MT Bold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157</TotalTime>
  <Words>373</Words>
  <Application>Microsoft Office PowerPoint</Application>
  <PresentationFormat>Affichage à l'écran (4:3)</PresentationFormat>
  <Paragraphs>126</Paragraphs>
  <Slides>16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Solstice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Maison</dc:creator>
  <cp:lastModifiedBy>Denis Gallot</cp:lastModifiedBy>
  <cp:revision>30</cp:revision>
  <dcterms:created xsi:type="dcterms:W3CDTF">2013-03-01T08:18:54Z</dcterms:created>
  <dcterms:modified xsi:type="dcterms:W3CDTF">2013-04-09T12:25:05Z</dcterms:modified>
</cp:coreProperties>
</file>